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4" r:id="rId2"/>
    <p:sldId id="316" r:id="rId3"/>
    <p:sldId id="302" r:id="rId4"/>
    <p:sldId id="331" r:id="rId5"/>
    <p:sldId id="317" r:id="rId6"/>
    <p:sldId id="318" r:id="rId7"/>
    <p:sldId id="341" r:id="rId8"/>
    <p:sldId id="319" r:id="rId9"/>
    <p:sldId id="306" r:id="rId10"/>
    <p:sldId id="321" r:id="rId11"/>
    <p:sldId id="342" r:id="rId12"/>
    <p:sldId id="308" r:id="rId13"/>
    <p:sldId id="326" r:id="rId14"/>
    <p:sldId id="309" r:id="rId15"/>
    <p:sldId id="325" r:id="rId16"/>
    <p:sldId id="311" r:id="rId17"/>
    <p:sldId id="327" r:id="rId18"/>
    <p:sldId id="294" r:id="rId19"/>
    <p:sldId id="329" r:id="rId20"/>
    <p:sldId id="312" r:id="rId21"/>
    <p:sldId id="344" r:id="rId22"/>
    <p:sldId id="332" r:id="rId23"/>
    <p:sldId id="337" r:id="rId24"/>
    <p:sldId id="322" r:id="rId25"/>
    <p:sldId id="295" r:id="rId26"/>
    <p:sldId id="333" r:id="rId27"/>
    <p:sldId id="335" r:id="rId28"/>
    <p:sldId id="338" r:id="rId29"/>
    <p:sldId id="343" r:id="rId30"/>
    <p:sldId id="330" r:id="rId31"/>
    <p:sldId id="301" r:id="rId32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K." initials="TK" lastIdx="1" clrIdx="0">
    <p:extLst>
      <p:ext uri="{19B8F6BF-5375-455C-9EA6-DF929625EA0E}">
        <p15:presenceInfo xmlns:p15="http://schemas.microsoft.com/office/powerpoint/2012/main" userId="aebb1f79452d9c10" providerId="Windows Live"/>
      </p:ext>
    </p:extLst>
  </p:cmAuthor>
  <p:cmAuthor id="2" name="Klein, Timo" initials="KT" lastIdx="2" clrIdx="1">
    <p:extLst>
      <p:ext uri="{19B8F6BF-5375-455C-9EA6-DF929625EA0E}">
        <p15:presenceInfo xmlns:p15="http://schemas.microsoft.com/office/powerpoint/2012/main" userId="Klein, Ti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009682"/>
    <a:srgbClr val="00B8A0"/>
    <a:srgbClr val="960A0A"/>
    <a:srgbClr val="853939"/>
    <a:srgbClr val="A01E28"/>
    <a:srgbClr val="A00078"/>
    <a:srgbClr val="E4E7E7"/>
    <a:srgbClr val="00D6BA"/>
    <a:srgbClr val="00A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70674" autoAdjust="0"/>
  </p:normalViewPr>
  <p:slideViewPr>
    <p:cSldViewPr showGuides="1">
      <p:cViewPr varScale="1">
        <p:scale>
          <a:sx n="84" d="100"/>
          <a:sy n="84" d="100"/>
        </p:scale>
        <p:origin x="852" y="66"/>
      </p:cViewPr>
      <p:guideLst>
        <p:guide orient="horz" pos="2160"/>
        <p:guide pos="3840"/>
        <p:guide pos="3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4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 dirty="0"/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 dirty="0"/>
              <a:t>nationales Forschungszentrum in der Helmholtz-Gemeinschaft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0883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D99B0-9538-4AA1-98EA-85DB0555789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49841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46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noProof="0" dirty="0"/>
              <a:t>Run in scenario 06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Visual map on left, proposal distribution on right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[Dark blue area makes up ~8% of samples]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Agent 0 slows down and turns left when avoiding the obstacle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Agent 1 merges onto middle lane but with 2 modes to avoid other agent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Once merge is complete, both agents accelerate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748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noProof="0" dirty="0"/>
              <a:t>Training progress </a:t>
            </a:r>
            <a:r>
              <a:rPr lang="en-US" noProof="0" dirty="0"/>
              <a:t>for scenario 06 and 08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Uses 200 iterations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Baseline: Pure MCTS with domain-specific heuristics</a:t>
            </a:r>
            <a:br>
              <a:rPr lang="en-US" b="1" noProof="0" dirty="0"/>
            </a:br>
            <a:r>
              <a:rPr lang="en-US" b="0" noProof="0" dirty="0"/>
              <a:t>[Pre-calculated maneuvers, Blind values]</a:t>
            </a:r>
            <a:endParaRPr lang="en-US" b="1" noProof="0" dirty="0"/>
          </a:p>
          <a:p>
            <a:pPr marL="342900" indent="-342900">
              <a:buAutoNum type="arabicPeriod"/>
            </a:pPr>
            <a:r>
              <a:rPr lang="en-US" b="0" noProof="0" dirty="0"/>
              <a:t>Recovers baseline performance for scenario 06</a:t>
            </a:r>
          </a:p>
          <a:p>
            <a:pPr marL="342900" indent="-342900">
              <a:buAutoNum type="arabicPeriod"/>
            </a:pPr>
            <a:r>
              <a:rPr lang="en-US" b="0" noProof="0" dirty="0"/>
              <a:t>Surpasses baseline performance at around 60 episodes for scenario 08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7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b="1" dirty="0"/>
              <a:t>Scenario 06</a:t>
            </a:r>
          </a:p>
          <a:p>
            <a:pPr marL="342900" indent="-342900">
              <a:buAutoNum type="arabicPeriod"/>
            </a:pPr>
            <a:r>
              <a:rPr lang="en-US" b="0" dirty="0"/>
              <a:t>Guided MCTS needs the same amount iterations for the same performance</a:t>
            </a:r>
          </a:p>
          <a:p>
            <a:pPr marL="342900" indent="-342900">
              <a:buAutoNum type="arabicPeriod"/>
            </a:pPr>
            <a:r>
              <a:rPr lang="en-US" b="0" dirty="0"/>
              <a:t>Result: Guided MCTS is slow due to network evaluations</a:t>
            </a:r>
            <a:br>
              <a:rPr lang="en-US" b="0" dirty="0"/>
            </a:br>
            <a:r>
              <a:rPr lang="en-US" b="0" dirty="0"/>
              <a:t>[~50% of time spent in search used in network evaluation according to </a:t>
            </a:r>
            <a:r>
              <a:rPr lang="en-US" b="0" dirty="0" err="1"/>
              <a:t>kcachegrind</a:t>
            </a:r>
            <a:r>
              <a:rPr lang="en-US" b="0" dirty="0"/>
              <a:t>]</a:t>
            </a:r>
          </a:p>
          <a:p>
            <a:pPr marL="342900" indent="-342900">
              <a:buAutoNum type="arabicPeriod"/>
            </a:pPr>
            <a:r>
              <a:rPr lang="en-US" b="1" dirty="0"/>
              <a:t>Scenario 08</a:t>
            </a:r>
          </a:p>
          <a:p>
            <a:pPr marL="342900" indent="-342900">
              <a:buAutoNum type="arabicPeriod"/>
            </a:pPr>
            <a:r>
              <a:rPr lang="en-US" b="0" dirty="0"/>
              <a:t>Guided search achieves similar performance using 8 times less iterations</a:t>
            </a:r>
          </a:p>
          <a:p>
            <a:pPr marL="342900" indent="-342900">
              <a:buAutoNum type="arabicPeriod"/>
            </a:pPr>
            <a:r>
              <a:rPr lang="en-US" b="0" dirty="0"/>
              <a:t>Competitive or improved wall clock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4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noProof="0" dirty="0"/>
              <a:t>Question: Why is baseline so good in sc06?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It uses </a:t>
            </a:r>
            <a:r>
              <a:rPr lang="en-US" b="1" noProof="0" dirty="0"/>
              <a:t>pre-calculated maneuvers </a:t>
            </a:r>
            <a:r>
              <a:rPr lang="en-US" noProof="0" dirty="0"/>
              <a:t>[e.g. lane change]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Scenario 06 is </a:t>
            </a:r>
            <a:r>
              <a:rPr lang="en-US" b="1" noProof="0" dirty="0"/>
              <a:t>solvable </a:t>
            </a:r>
            <a:r>
              <a:rPr lang="en-US" noProof="0" dirty="0"/>
              <a:t>through </a:t>
            </a:r>
            <a:r>
              <a:rPr lang="en-US" i="1" noProof="0" dirty="0"/>
              <a:t>simple lane changes</a:t>
            </a:r>
            <a:r>
              <a:rPr lang="en-US" noProof="0" dirty="0"/>
              <a:t>!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Scenario 08 </a:t>
            </a:r>
            <a:r>
              <a:rPr lang="en-US" b="1" noProof="0" dirty="0"/>
              <a:t>requires driving between lanes</a:t>
            </a:r>
          </a:p>
          <a:p>
            <a:pPr marL="285750" indent="-285750">
              <a:buFontTx/>
              <a:buChar char="-"/>
            </a:pPr>
            <a:r>
              <a:rPr lang="en-US" b="1" noProof="0" dirty="0"/>
              <a:t>In low iteration settings</a:t>
            </a:r>
            <a:br>
              <a:rPr lang="en-US" b="0" noProof="0" dirty="0"/>
            </a:br>
            <a:r>
              <a:rPr lang="en-US" b="0" noProof="0" dirty="0"/>
              <a:t>Pre-calculated maneuvers perform bad -&gt; Baseline performs bad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69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noProof="0" dirty="0"/>
              <a:t>Is a </a:t>
            </a:r>
            <a:r>
              <a:rPr lang="en-US" b="1" noProof="0" dirty="0"/>
              <a:t>mixture distribution </a:t>
            </a:r>
            <a:r>
              <a:rPr lang="en-US" noProof="0" dirty="0"/>
              <a:t>really needed?</a:t>
            </a:r>
          </a:p>
          <a:p>
            <a:pPr marL="342900" indent="-342900">
              <a:buAutoNum type="arabicPeriod"/>
            </a:pPr>
            <a:r>
              <a:rPr lang="en-US" noProof="0" dirty="0"/>
              <a:t>Scenario 08 with </a:t>
            </a:r>
            <a:r>
              <a:rPr lang="en-US" b="1" noProof="0" dirty="0"/>
              <a:t>200 iterations</a:t>
            </a:r>
          </a:p>
          <a:p>
            <a:pPr marL="342900" indent="-342900">
              <a:buAutoNum type="arabicPeriod"/>
            </a:pPr>
            <a:r>
              <a:rPr lang="en-US" b="0" noProof="0" dirty="0"/>
              <a:t>K&gt;1 outperforms using Normal distribution only</a:t>
            </a:r>
          </a:p>
          <a:p>
            <a:pPr marL="342900" indent="-342900">
              <a:buAutoNum type="arabicPeriod"/>
            </a:pPr>
            <a:r>
              <a:rPr lang="en-US" b="0" noProof="0" dirty="0"/>
              <a:t>Marginal differences between mixture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395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Where do multiple components help?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Looking at merge situation from Scenario 08 below:</a:t>
            </a:r>
            <a:br>
              <a:rPr lang="en-US" noProof="0" dirty="0"/>
            </a:br>
            <a:r>
              <a:rPr lang="en-US" noProof="0" dirty="0"/>
              <a:t>Agent must merge into bottleneck while avoiding collision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GMM helps collision avoidance</a:t>
            </a:r>
            <a:br>
              <a:rPr lang="en-US" dirty="0"/>
            </a:br>
            <a:r>
              <a:rPr lang="en-US" dirty="0"/>
              <a:t>Sampling across longitudinal action space allows avoiding other agent</a:t>
            </a:r>
            <a:br>
              <a:rPr lang="en-US" dirty="0"/>
            </a:br>
            <a:r>
              <a:rPr lang="en-US" dirty="0"/>
              <a:t>Distribution narrow enough for bottleneck</a:t>
            </a:r>
          </a:p>
          <a:p>
            <a:pPr marL="285750" indent="-285750">
              <a:buFontTx/>
              <a:buChar char="-"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51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noProof="0" dirty="0"/>
              <a:t>Conclusion</a:t>
            </a:r>
            <a:br>
              <a:rPr lang="en-US" noProof="0" dirty="0"/>
            </a:br>
            <a:r>
              <a:rPr lang="en-US" noProof="0" dirty="0"/>
              <a:t>Prototypical implementation verifies approach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Performance</a:t>
            </a:r>
            <a:br>
              <a:rPr lang="en-US" noProof="0" dirty="0"/>
            </a:br>
            <a:r>
              <a:rPr lang="en-US" noProof="0" dirty="0"/>
              <a:t>is dependent on the scenario</a:t>
            </a:r>
            <a:br>
              <a:rPr lang="en-US" noProof="0" dirty="0"/>
            </a:br>
            <a:r>
              <a:rPr lang="en-US" noProof="0" dirty="0"/>
              <a:t>Works well for scenario 08, can only recover performance for scenario 06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Generalization</a:t>
            </a:r>
            <a:br>
              <a:rPr lang="en-US" noProof="0" dirty="0"/>
            </a:br>
            <a:r>
              <a:rPr lang="en-US" noProof="0" dirty="0"/>
              <a:t>Knowledge is transferrable to similar scenarios (although no full success)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Limitations</a:t>
            </a:r>
            <a:br>
              <a:rPr lang="en-US" noProof="0" dirty="0"/>
            </a:br>
            <a:r>
              <a:rPr lang="en-US" noProof="0" dirty="0"/>
              <a:t>Implementation not maximally </a:t>
            </a:r>
            <a:r>
              <a:rPr lang="en-US" b="1" noProof="0" dirty="0"/>
              <a:t>efficient </a:t>
            </a:r>
            <a:r>
              <a:rPr lang="en-US" noProof="0" dirty="0"/>
              <a:t>(especially C++ inference)</a:t>
            </a:r>
            <a:br>
              <a:rPr lang="en-US" noProof="0" dirty="0"/>
            </a:br>
            <a:r>
              <a:rPr lang="en-US" b="1" noProof="0" dirty="0"/>
              <a:t>Computational demands </a:t>
            </a:r>
            <a:r>
              <a:rPr lang="en-US" noProof="0" dirty="0"/>
              <a:t>prevent large-scale experiments</a:t>
            </a:r>
            <a:br>
              <a:rPr lang="en-US" noProof="0" dirty="0"/>
            </a:br>
            <a:r>
              <a:rPr lang="en-US" noProof="0" dirty="0"/>
              <a:t>Model is given and not learned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noProof="0" dirty="0"/>
              <a:t>Future work</a:t>
            </a:r>
            <a:br>
              <a:rPr lang="en-US" b="1" noProof="0" dirty="0"/>
            </a:br>
            <a:r>
              <a:rPr lang="en-US" b="1" noProof="0" dirty="0"/>
              <a:t>Scale-up</a:t>
            </a:r>
            <a:br>
              <a:rPr lang="en-US" b="1" noProof="0" dirty="0"/>
            </a:br>
            <a:r>
              <a:rPr lang="en-GB" dirty="0">
                <a:solidFill>
                  <a:schemeClr val="bg1"/>
                </a:solidFill>
              </a:rPr>
              <a:t>More scenarios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Larger map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Harder scenarios</a:t>
            </a:r>
            <a:br>
              <a:rPr lang="en-US" b="0" noProof="0" dirty="0"/>
            </a:br>
            <a:r>
              <a:rPr lang="en-US" b="1" noProof="0" dirty="0"/>
              <a:t>Variance rescaling </a:t>
            </a:r>
            <a:r>
              <a:rPr lang="en-US" b="0" noProof="0" dirty="0"/>
              <a:t>at test time -&gt; Focus more on </a:t>
            </a:r>
            <a:r>
              <a:rPr lang="en-US" b="0" i="1" noProof="0" dirty="0"/>
              <a:t>highly promising </a:t>
            </a:r>
            <a:r>
              <a:rPr lang="en-US" b="0" noProof="0" dirty="0"/>
              <a:t>regions</a:t>
            </a:r>
            <a:br>
              <a:rPr lang="en-US" b="0" noProof="0" dirty="0"/>
            </a:br>
            <a:r>
              <a:rPr lang="en-US" b="1" noProof="0" dirty="0"/>
              <a:t>Integration of heuristic </a:t>
            </a:r>
            <a:r>
              <a:rPr lang="en-US" b="0" noProof="0" dirty="0"/>
              <a:t>actions into guided MCTS</a:t>
            </a:r>
            <a:endParaRPr lang="en-US" b="1" noProof="0" dirty="0"/>
          </a:p>
          <a:p>
            <a:pPr marL="342900" indent="-342900">
              <a:buAutoNum type="arabicPeriod"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78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noProof="0" dirty="0"/>
              <a:t>Looking at the image: Right turn does not make sense (driving off the road)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Uniform sampling “</a:t>
            </a:r>
            <a:r>
              <a:rPr lang="en-US" b="1" noProof="0" dirty="0"/>
              <a:t>wastes</a:t>
            </a:r>
            <a:r>
              <a:rPr lang="en-US" noProof="0" dirty="0"/>
              <a:t>” half the actions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How can we </a:t>
            </a:r>
            <a:r>
              <a:rPr lang="en-US" b="1" noProof="0" dirty="0"/>
              <a:t>generate high-quality proposal distributions</a:t>
            </a:r>
            <a:r>
              <a:rPr lang="en-US" noProof="0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333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i="0" noProof="0" dirty="0" err="1"/>
              <a:t>AlphaZero</a:t>
            </a:r>
            <a:r>
              <a:rPr lang="en-US" i="1" noProof="0" dirty="0"/>
              <a:t> </a:t>
            </a:r>
            <a:r>
              <a:rPr lang="en-US" noProof="0" dirty="0"/>
              <a:t>family of algorithms (</a:t>
            </a:r>
            <a:r>
              <a:rPr lang="en-US" b="1" noProof="0" dirty="0" err="1"/>
              <a:t>MuZero</a:t>
            </a:r>
            <a:r>
              <a:rPr lang="en-US" b="1" noProof="0" dirty="0"/>
              <a:t> </a:t>
            </a:r>
            <a:r>
              <a:rPr lang="en-US" noProof="0" dirty="0"/>
              <a:t>learns a model)</a:t>
            </a:r>
          </a:p>
          <a:p>
            <a:pPr marL="342900" indent="-342900">
              <a:buAutoNum type="arabicPeriod"/>
            </a:pPr>
            <a:r>
              <a:rPr lang="en-US" b="1" i="0" noProof="0" dirty="0"/>
              <a:t>SAVE </a:t>
            </a:r>
            <a:r>
              <a:rPr lang="en-US" noProof="0" dirty="0"/>
              <a:t>applies Q-Learning and does not directly learn a policy</a:t>
            </a:r>
          </a:p>
          <a:p>
            <a:pPr marL="342900" indent="-342900">
              <a:buAutoNum type="arabicPeriod"/>
            </a:pPr>
            <a:r>
              <a:rPr lang="en-US" b="1" noProof="0" dirty="0" err="1"/>
              <a:t>Hoel</a:t>
            </a:r>
            <a:r>
              <a:rPr lang="en-US" b="1" noProof="0" dirty="0"/>
              <a:t> et al. </a:t>
            </a:r>
            <a:r>
              <a:rPr lang="en-US" b="0" noProof="0" dirty="0"/>
              <a:t>apply AlphaGo Zero to autonomous driving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A0C</a:t>
            </a:r>
            <a:r>
              <a:rPr lang="en-US" b="0" noProof="0" dirty="0"/>
              <a:t> extends </a:t>
            </a:r>
            <a:r>
              <a:rPr lang="en-US" b="0" i="1" noProof="0" dirty="0" err="1"/>
              <a:t>AlphaZero</a:t>
            </a:r>
            <a:r>
              <a:rPr lang="en-US" b="0" noProof="0" dirty="0"/>
              <a:t> to continuous action spaces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Yang and Huber </a:t>
            </a:r>
            <a:r>
              <a:rPr lang="en-US" b="0" noProof="0" dirty="0"/>
              <a:t>extend </a:t>
            </a:r>
            <a:r>
              <a:rPr lang="en-US" b="0" i="1" noProof="0" dirty="0" err="1"/>
              <a:t>MuZero</a:t>
            </a:r>
            <a:r>
              <a:rPr lang="en-US" b="0" i="1" noProof="0" dirty="0"/>
              <a:t> </a:t>
            </a:r>
            <a:r>
              <a:rPr lang="en-US" b="0" i="0" noProof="0" dirty="0"/>
              <a:t>to continuous action spaces</a:t>
            </a:r>
          </a:p>
          <a:p>
            <a:pPr marL="342900" indent="-342900">
              <a:buAutoNum type="arabicPeriod"/>
            </a:pPr>
            <a:r>
              <a:rPr lang="en-US" b="0" i="0" u="sng" noProof="0" dirty="0"/>
              <a:t>This work is built on A0C</a:t>
            </a:r>
          </a:p>
          <a:p>
            <a:pPr marL="342900" indent="-342900">
              <a:buAutoNum type="arabicPeriod"/>
            </a:pPr>
            <a:r>
              <a:rPr lang="en-US" b="1" i="0" u="none" noProof="0" dirty="0"/>
              <a:t>Multiplayer </a:t>
            </a:r>
            <a:r>
              <a:rPr lang="en-US" b="1" i="0" u="none" noProof="0" dirty="0" err="1"/>
              <a:t>AlphaZero</a:t>
            </a:r>
            <a:r>
              <a:rPr lang="en-US" b="0" i="0" u="none" noProof="0" dirty="0"/>
              <a:t> generates value estimates for multiple agents</a:t>
            </a:r>
          </a:p>
          <a:p>
            <a:pPr marL="342900" indent="-342900">
              <a:buAutoNum type="arabicPeriod"/>
            </a:pPr>
            <a:r>
              <a:rPr lang="en-US" b="1" i="0" u="none" noProof="0" dirty="0"/>
              <a:t>This work</a:t>
            </a:r>
            <a:r>
              <a:rPr lang="en-US" b="0" i="0" u="none" noProof="0" dirty="0"/>
              <a:t> directly plans in continuous action spaces (unlike </a:t>
            </a:r>
            <a:r>
              <a:rPr lang="en-US" b="0" i="0" u="none" noProof="0" dirty="0" err="1"/>
              <a:t>Hoel</a:t>
            </a:r>
            <a:r>
              <a:rPr lang="en-US" b="0" i="0" u="none" noProof="0" dirty="0"/>
              <a:t>)</a:t>
            </a:r>
            <a:br>
              <a:rPr lang="en-US" b="0" i="0" u="none" noProof="0" dirty="0"/>
            </a:br>
            <a:r>
              <a:rPr lang="en-US" b="0" i="0" u="none" noProof="0" dirty="0"/>
              <a:t>It plans for multiple agents (unlike A0C)</a:t>
            </a:r>
            <a:endParaRPr lang="en-US" b="1" i="1" u="none" noProof="0" dirty="0"/>
          </a:p>
          <a:p>
            <a:pPr marL="342900" indent="-342900">
              <a:buAutoNum type="arabicPeriod"/>
            </a:pP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7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noProof="0" dirty="0"/>
              <a:t>Descend the tree until an </a:t>
            </a:r>
            <a:r>
              <a:rPr lang="en-US" b="0" i="1" noProof="0" dirty="0"/>
              <a:t>expandable </a:t>
            </a:r>
            <a:r>
              <a:rPr lang="en-US" b="1" noProof="0" dirty="0"/>
              <a:t>leaf node </a:t>
            </a:r>
            <a:r>
              <a:rPr lang="en-US" noProof="0" dirty="0"/>
              <a:t>is reached</a:t>
            </a:r>
          </a:p>
          <a:p>
            <a:pPr marL="342900" indent="-342900">
              <a:buAutoNum type="arabicPeriod"/>
            </a:pPr>
            <a:r>
              <a:rPr lang="en-US" noProof="0" dirty="0"/>
              <a:t>Expand the tree by adding a new node</a:t>
            </a:r>
          </a:p>
          <a:p>
            <a:pPr marL="342900" indent="-342900">
              <a:buAutoNum type="arabicPeriod"/>
            </a:pPr>
            <a:r>
              <a:rPr lang="en-US" noProof="0" dirty="0"/>
              <a:t>Estimate value with Monte Carlo rollout</a:t>
            </a:r>
          </a:p>
          <a:p>
            <a:pPr marL="342900" indent="-342900">
              <a:buAutoNum type="arabicPeriod"/>
            </a:pPr>
            <a:r>
              <a:rPr lang="en-US" noProof="0" dirty="0"/>
              <a:t>Backpropagate the value estimate up to the root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75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noProof="0" dirty="0"/>
              <a:t>Guided search needs to change only one stage: Simulation stage!</a:t>
            </a:r>
          </a:p>
          <a:p>
            <a:pPr marL="342900" indent="-342900">
              <a:buAutoNum type="arabicPeriod"/>
            </a:pPr>
            <a:r>
              <a:rPr lang="en-US" noProof="0" dirty="0"/>
              <a:t>Instead of rollout, we add value estimates and proposal distributions</a:t>
            </a:r>
          </a:p>
          <a:p>
            <a:pPr marL="342900" indent="-342900">
              <a:buAutoNum type="arabicPeriod"/>
            </a:pPr>
            <a:r>
              <a:rPr lang="en-US" noProof="0" dirty="0"/>
              <a:t>Backpropagate value estimates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62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228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noProof="0" dirty="0"/>
              <a:t>How can hybrid representation with flexible number of agents be processed?</a:t>
            </a:r>
          </a:p>
          <a:p>
            <a:pPr marL="342900" indent="-342900">
              <a:buAutoNum type="arabicPeriod"/>
            </a:pPr>
            <a:r>
              <a:rPr lang="en-US" noProof="0" dirty="0"/>
              <a:t>Agent always </a:t>
            </a:r>
            <a:r>
              <a:rPr lang="en-US" i="1" noProof="0" dirty="0"/>
              <a:t>has only one map </a:t>
            </a:r>
            <a:r>
              <a:rPr lang="en-US" noProof="0" dirty="0"/>
              <a:t>-&gt; Processed by </a:t>
            </a:r>
            <a:r>
              <a:rPr lang="en-US" b="1" noProof="0" dirty="0"/>
              <a:t>CNN</a:t>
            </a:r>
            <a:br>
              <a:rPr lang="en-US" noProof="0" dirty="0"/>
            </a:br>
            <a:r>
              <a:rPr lang="en-US" noProof="0" dirty="0" err="1"/>
              <a:t>CNN</a:t>
            </a:r>
            <a:r>
              <a:rPr lang="en-US" noProof="0" dirty="0"/>
              <a:t> uses skip connections and channel attention (ECA-Net)</a:t>
            </a:r>
          </a:p>
          <a:p>
            <a:pPr marL="342900" indent="-342900">
              <a:buAutoNum type="arabicPeriod"/>
            </a:pPr>
            <a:r>
              <a:rPr lang="en-US" noProof="0" dirty="0"/>
              <a:t>Flexible number of </a:t>
            </a:r>
            <a:r>
              <a:rPr lang="en-US" b="1" noProof="0" dirty="0"/>
              <a:t>agent trajectories</a:t>
            </a:r>
          </a:p>
          <a:p>
            <a:pPr marL="342900" indent="-342900">
              <a:buAutoNum type="arabicPeriod"/>
            </a:pPr>
            <a:r>
              <a:rPr lang="en-US" noProof="0" dirty="0"/>
              <a:t>First </a:t>
            </a:r>
            <a:r>
              <a:rPr lang="en-US" i="1" noProof="0" dirty="0"/>
              <a:t>embedded</a:t>
            </a:r>
            <a:r>
              <a:rPr lang="en-US" noProof="0" dirty="0"/>
              <a:t>, then </a:t>
            </a:r>
            <a:r>
              <a:rPr lang="en-US" i="1" noProof="0" dirty="0"/>
              <a:t>learned positional embeddings </a:t>
            </a:r>
            <a:r>
              <a:rPr lang="en-US" noProof="0" dirty="0"/>
              <a:t>are added</a:t>
            </a:r>
            <a:br>
              <a:rPr lang="en-US" noProof="0" dirty="0"/>
            </a:br>
            <a:r>
              <a:rPr lang="en-US" noProof="0" dirty="0"/>
              <a:t>[Allow the network do disambiguate agents]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Transformer encoder </a:t>
            </a:r>
            <a:r>
              <a:rPr lang="en-US" noProof="0" dirty="0"/>
              <a:t>learns interactions between agents</a:t>
            </a:r>
          </a:p>
          <a:p>
            <a:pPr marL="342900" indent="-342900">
              <a:buAutoNum type="arabicPeriod"/>
            </a:pPr>
            <a:r>
              <a:rPr lang="en-US" noProof="0" dirty="0"/>
              <a:t>Agent features are concatenated with visual features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Parameter shared MLP policy </a:t>
            </a:r>
            <a:r>
              <a:rPr lang="en-US" b="0" noProof="0" dirty="0"/>
              <a:t>outputs</a:t>
            </a:r>
            <a:r>
              <a:rPr lang="en-US" b="1" noProof="0" dirty="0"/>
              <a:t> </a:t>
            </a:r>
            <a:r>
              <a:rPr lang="en-US" b="0" noProof="0" dirty="0"/>
              <a:t>proposal distributions and value estimates </a:t>
            </a:r>
            <a:r>
              <a:rPr lang="en-US" b="0" i="1" noProof="0" dirty="0"/>
              <a:t>for all agents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44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noProof="0" dirty="0"/>
              <a:t>Support</a:t>
            </a:r>
            <a:r>
              <a:rPr lang="en-US" noProof="0" dirty="0"/>
              <a:t> of a Normal distribution is </a:t>
            </a:r>
            <a:r>
              <a:rPr lang="en-US" i="1" noProof="0" dirty="0"/>
              <a:t>unbounded</a:t>
            </a:r>
          </a:p>
          <a:p>
            <a:pPr marL="342900" indent="-342900">
              <a:buAutoNum type="arabicPeriod"/>
            </a:pPr>
            <a:r>
              <a:rPr lang="en-US" noProof="0" dirty="0"/>
              <a:t>Samples can take </a:t>
            </a:r>
            <a:r>
              <a:rPr lang="en-US" b="1" noProof="0" dirty="0"/>
              <a:t>arbitrary values</a:t>
            </a:r>
            <a:r>
              <a:rPr lang="en-US" noProof="0" dirty="0"/>
              <a:t>!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First squash </a:t>
            </a:r>
            <a:r>
              <a:rPr lang="en-US" noProof="0" dirty="0"/>
              <a:t>samples with tanh, </a:t>
            </a:r>
            <a:r>
              <a:rPr lang="en-US" b="1" noProof="0" dirty="0"/>
              <a:t>then re-scale </a:t>
            </a:r>
            <a:r>
              <a:rPr lang="en-US" noProof="0" dirty="0"/>
              <a:t>with factor c</a:t>
            </a:r>
            <a:br>
              <a:rPr lang="en-US" noProof="0" dirty="0"/>
            </a:br>
            <a:r>
              <a:rPr lang="en-US" noProof="0" dirty="0"/>
              <a:t>[Added benefit: Transformed distribution is more flexible -&gt; Useful for e.g. exploration]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57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noProof="0" dirty="0"/>
              <a:t>Generate </a:t>
            </a:r>
            <a:r>
              <a:rPr lang="en-US" b="1" noProof="0" dirty="0"/>
              <a:t>training data</a:t>
            </a:r>
            <a:br>
              <a:rPr lang="en-US" noProof="0" dirty="0"/>
            </a:br>
            <a:r>
              <a:rPr lang="en-US" noProof="0" dirty="0"/>
              <a:t>[Initialized with random neural network]</a:t>
            </a:r>
          </a:p>
          <a:p>
            <a:pPr marL="342900" indent="-342900">
              <a:buAutoNum type="arabicPeriod"/>
            </a:pPr>
            <a:r>
              <a:rPr lang="en-US" noProof="0" dirty="0"/>
              <a:t>Store data in a fixed-size FIFO </a:t>
            </a:r>
            <a:r>
              <a:rPr lang="en-US" b="1" noProof="0" dirty="0"/>
              <a:t>replay buffer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Train </a:t>
            </a:r>
            <a:r>
              <a:rPr lang="en-US" b="0" noProof="0" dirty="0"/>
              <a:t>the network.</a:t>
            </a:r>
            <a:br>
              <a:rPr lang="en-US" b="0" noProof="0" dirty="0"/>
            </a:br>
            <a:r>
              <a:rPr lang="en-US" b="0" noProof="0" dirty="0"/>
              <a:t>Loss consists of: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Policy component</a:t>
            </a:r>
            <a:br>
              <a:rPr lang="en-US" b="0" noProof="0" dirty="0"/>
            </a:br>
            <a:r>
              <a:rPr lang="en-US" b="0" noProof="0" dirty="0"/>
              <a:t>Goal: Move proposal distribution closer to policy improved through MCTS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Entropy component</a:t>
            </a:r>
            <a:br>
              <a:rPr lang="en-US" b="0" noProof="0" dirty="0"/>
            </a:br>
            <a:r>
              <a:rPr lang="en-US" b="0" noProof="0" dirty="0"/>
              <a:t>Goal: Prevent distribution collapse and encourage exploration</a:t>
            </a:r>
          </a:p>
          <a:p>
            <a:pPr marL="342900" indent="-342900">
              <a:buAutoNum type="arabicPeriod"/>
            </a:pPr>
            <a:r>
              <a:rPr lang="en-US" b="1" noProof="0" dirty="0"/>
              <a:t>Value component</a:t>
            </a:r>
            <a:br>
              <a:rPr lang="en-US" b="0" noProof="0" dirty="0"/>
            </a:br>
            <a:r>
              <a:rPr lang="en-US" b="0" noProof="0" dirty="0"/>
              <a:t>Goal: Learn value estimates to truncate MCTS rollouts</a:t>
            </a:r>
          </a:p>
          <a:p>
            <a:pPr marL="342900" indent="-342900">
              <a:buAutoNum type="arabicPeriod"/>
            </a:pPr>
            <a:r>
              <a:rPr lang="en-US" b="0" noProof="0" dirty="0"/>
              <a:t>Store new params once network is trained</a:t>
            </a:r>
          </a:p>
          <a:p>
            <a:pPr marL="342900" indent="-342900">
              <a:buAutoNum type="arabicPeriod"/>
            </a:pPr>
            <a:r>
              <a:rPr lang="en-US" b="0" noProof="0" dirty="0"/>
              <a:t>Repeat with new params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8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BC99A30B-B245-4C90-AE66-A1133F58A3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336" y="1210747"/>
            <a:ext cx="11928003" cy="514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4"/>
            <a:ext cx="12192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29167" y="6529216"/>
            <a:ext cx="4893733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e-DE" sz="1067" dirty="0"/>
              <a:t>KIT</a:t>
            </a:r>
            <a:r>
              <a:rPr lang="de-DE" sz="1067" baseline="0" dirty="0"/>
              <a:t> </a:t>
            </a:r>
            <a:r>
              <a:rPr lang="de-DE" sz="1067" dirty="0"/>
              <a:t>– Die Forschungsuniversität in der Helmholtz-Gemeinschaft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514352" y="3258623"/>
            <a:ext cx="102621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de-DE" sz="1200" dirty="0">
                <a:solidFill>
                  <a:schemeClr val="bg1"/>
                </a:solidFill>
                <a:latin typeface="Arial" pitchFamily="34" charset="0"/>
              </a:rPr>
              <a:t>ANGEWANDTE TECHNISCH-KOGNITIVE SYSTEME</a:t>
            </a:r>
            <a:br>
              <a:rPr lang="de-DE" sz="1200" dirty="0">
                <a:solidFill>
                  <a:schemeClr val="bg1"/>
                </a:solidFill>
                <a:latin typeface="Arial" pitchFamily="34" charset="0"/>
              </a:rPr>
            </a:br>
            <a:r>
              <a:rPr lang="de-DE" sz="1200" dirty="0">
                <a:solidFill>
                  <a:schemeClr val="bg1"/>
                </a:solidFill>
                <a:latin typeface="Arial" pitchFamily="34" charset="0"/>
              </a:rPr>
              <a:t>Institut für angewandte Informatik und formale Beschreibungsverfahren, Forschungszentrum Informatik</a:t>
            </a:r>
          </a:p>
        </p:txBody>
      </p:sp>
      <p:pic>
        <p:nvPicPr>
          <p:cNvPr id="10" name="Grafik 9" descr="kit_logo_de_farbe_positiv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16360" y="458259"/>
            <a:ext cx="2160000" cy="987504"/>
          </a:xfrm>
          <a:prstGeom prst="rect">
            <a:avLst/>
          </a:prstGeom>
        </p:spPr>
      </p:pic>
      <p:sp>
        <p:nvSpPr>
          <p:cNvPr id="17" name="Text Box 14">
            <a:extLst>
              <a:ext uri="{FF2B5EF4-FFF2-40B4-BE49-F238E27FC236}">
                <a16:creationId xmlns:a16="http://schemas.microsoft.com/office/drawing/2014/main" id="{15CBAF8C-8CCC-46AB-9FEB-93E7971ABD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44406" y="6402018"/>
            <a:ext cx="2302933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2133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Grafik 15">
            <a:extLst>
              <a:ext uri="{FF2B5EF4-FFF2-40B4-BE49-F238E27FC236}">
                <a16:creationId xmlns:a16="http://schemas.microsoft.com/office/drawing/2014/main" id="{321D9728-3ED5-45E8-8676-8BABE83EC8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7538" y="404029"/>
            <a:ext cx="938102" cy="1573200"/>
          </a:xfrm>
          <a:prstGeom prst="rect">
            <a:avLst/>
          </a:prstGeom>
        </p:spPr>
      </p:pic>
      <p:pic>
        <p:nvPicPr>
          <p:cNvPr id="11" name="Grafik 12">
            <a:extLst>
              <a:ext uri="{FF2B5EF4-FFF2-40B4-BE49-F238E27FC236}">
                <a16:creationId xmlns:a16="http://schemas.microsoft.com/office/drawing/2014/main" id="{9092CD77-E149-40B3-9039-F7F76BB5477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033" y="459363"/>
            <a:ext cx="1571409" cy="98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08482D4-72F5-442D-AC01-99BF7451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726754-BDC4-4EFD-AA62-74EE22EE6498}"/>
              </a:ext>
            </a:extLst>
          </p:cNvPr>
          <p:cNvSpPr/>
          <p:nvPr userDrawn="1"/>
        </p:nvSpPr>
        <p:spPr>
          <a:xfrm>
            <a:off x="192024" y="6260543"/>
            <a:ext cx="411480" cy="41148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28">
            <a:extLst>
              <a:ext uri="{FF2B5EF4-FFF2-40B4-BE49-F238E27FC236}">
                <a16:creationId xmlns:a16="http://schemas.microsoft.com/office/drawing/2014/main" id="{44EC8BD5-8D7A-4E89-8690-8B49F7DC5B16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79418" y="333375"/>
            <a:ext cx="2785533" cy="57594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0700" y="333375"/>
            <a:ext cx="8155517" cy="5759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0DC27D6-C865-4A0D-A593-30422FA3F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6A1B0B-2D9B-4DA8-8AEE-3BF44AB3D3EC}"/>
              </a:ext>
            </a:extLst>
          </p:cNvPr>
          <p:cNvSpPr/>
          <p:nvPr userDrawn="1"/>
        </p:nvSpPr>
        <p:spPr>
          <a:xfrm>
            <a:off x="192024" y="6260543"/>
            <a:ext cx="411480" cy="41148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28">
            <a:extLst>
              <a:ext uri="{FF2B5EF4-FFF2-40B4-BE49-F238E27FC236}">
                <a16:creationId xmlns:a16="http://schemas.microsoft.com/office/drawing/2014/main" id="{71D0EF2A-6C8F-478F-9D3C-BEC671074A03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cxnSp>
        <p:nvCxnSpPr>
          <p:cNvPr id="6" name="Gerade Verbindung 28">
            <a:extLst>
              <a:ext uri="{FF2B5EF4-FFF2-40B4-BE49-F238E27FC236}">
                <a16:creationId xmlns:a16="http://schemas.microsoft.com/office/drawing/2014/main" id="{F5630583-EAB3-475F-AAE6-B0344DA8EEE7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ABC2BFB-4503-4F55-8EE6-420CED664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AFC1C9-0FE6-4DBA-9B27-FAC0EE3C05A5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Gerade Verbindung 28">
            <a:extLst>
              <a:ext uri="{FF2B5EF4-FFF2-40B4-BE49-F238E27FC236}">
                <a16:creationId xmlns:a16="http://schemas.microsoft.com/office/drawing/2014/main" id="{CCB312AE-FC7C-45AE-BD69-6D8E2CFEC8F4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2135B77-1868-4500-8118-161F47EBD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652090-620F-4BFB-9C14-6809668C72FE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817" y="1198563"/>
            <a:ext cx="5469467" cy="48942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4" y="1198563"/>
            <a:ext cx="5469467" cy="48942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0E296B41-3425-47BB-89CB-546160F67A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2880" y="6675120"/>
            <a:ext cx="325438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de-DE" altLang="de-DE" sz="1200" b="1" baseline="0" dirty="0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DEDF24F9-34BB-4424-ABB9-A3A32B3A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336" y="6675120"/>
            <a:ext cx="325438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de-DE" altLang="de-DE" sz="1200" b="1" baseline="0" dirty="0"/>
          </a:p>
        </p:txBody>
      </p:sp>
      <p:cxnSp>
        <p:nvCxnSpPr>
          <p:cNvPr id="8" name="Gerade Verbindung 28">
            <a:extLst>
              <a:ext uri="{FF2B5EF4-FFF2-40B4-BE49-F238E27FC236}">
                <a16:creationId xmlns:a16="http://schemas.microsoft.com/office/drawing/2014/main" id="{F65E628A-6615-4407-A225-E02EC8E23E9D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F33067DC-DBEC-4533-88A6-3A3EA89C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37FAC6-B097-439F-8B48-C3E1047C9130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21A215C-49B4-4B5E-A727-4E181B84D2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2880" y="667512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de-DE" altLang="de-DE" sz="900" b="1" dirty="0"/>
          </a:p>
        </p:txBody>
      </p:sp>
      <p:cxnSp>
        <p:nvCxnSpPr>
          <p:cNvPr id="11" name="Gerade Verbindung 28">
            <a:extLst>
              <a:ext uri="{FF2B5EF4-FFF2-40B4-BE49-F238E27FC236}">
                <a16:creationId xmlns:a16="http://schemas.microsoft.com/office/drawing/2014/main" id="{27C16D1C-ABA4-44F8-A163-F1868564A071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070E2BF7-49C6-4C6C-AB8C-75E320206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F4655C-1FBC-47A4-A493-B0A1FAB48C14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559E00DE-8998-4A58-A68E-64FB3F7AAA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2880" y="6675120"/>
            <a:ext cx="325438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de-DE" altLang="de-DE" sz="1200" b="1" baseline="0" dirty="0"/>
          </a:p>
        </p:txBody>
      </p:sp>
      <p:cxnSp>
        <p:nvCxnSpPr>
          <p:cNvPr id="6" name="Gerade Verbindung 28">
            <a:extLst>
              <a:ext uri="{FF2B5EF4-FFF2-40B4-BE49-F238E27FC236}">
                <a16:creationId xmlns:a16="http://schemas.microsoft.com/office/drawing/2014/main" id="{985AF49F-4A5F-4A2B-987F-1F8CD956B1FC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58781CD-2917-4E04-B2F0-EB684B885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F33CB7-0E7C-4809-B8C6-3D03B6C55E2B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28">
            <a:extLst>
              <a:ext uri="{FF2B5EF4-FFF2-40B4-BE49-F238E27FC236}">
                <a16:creationId xmlns:a16="http://schemas.microsoft.com/office/drawing/2014/main" id="{494F786F-7267-4848-A3F3-49AFF060414B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164E00A-3697-488A-9A5C-33306AFFC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E070AF-745C-4054-BC6F-32578F6621AA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Gerade Verbindung 28">
            <a:extLst>
              <a:ext uri="{FF2B5EF4-FFF2-40B4-BE49-F238E27FC236}">
                <a16:creationId xmlns:a16="http://schemas.microsoft.com/office/drawing/2014/main" id="{C0BE7911-6B7F-47D2-A7E1-519DB976AA20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20A2712-10DD-42CB-9F90-96425F1B5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AF887C-D7D8-4E26-BAF6-6894279A7D1F}"/>
              </a:ext>
            </a:extLst>
          </p:cNvPr>
          <p:cNvSpPr/>
          <p:nvPr userDrawn="1"/>
        </p:nvSpPr>
        <p:spPr>
          <a:xfrm>
            <a:off x="192024" y="6272784"/>
            <a:ext cx="411480" cy="40233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dirty="0"/>
              <a:t>Click icon to add picture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1181811-5F32-4B99-8523-CBC7D1CB8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6315-DC24-40C1-8816-7C9706D7B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46990A-218A-456F-B9C1-7EAB6C4CD22D}"/>
              </a:ext>
            </a:extLst>
          </p:cNvPr>
          <p:cNvSpPr/>
          <p:nvPr userDrawn="1"/>
        </p:nvSpPr>
        <p:spPr>
          <a:xfrm>
            <a:off x="192024" y="6260543"/>
            <a:ext cx="411480" cy="41148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Gerade Verbindung 28">
            <a:extLst>
              <a:ext uri="{FF2B5EF4-FFF2-40B4-BE49-F238E27FC236}">
                <a16:creationId xmlns:a16="http://schemas.microsoft.com/office/drawing/2014/main" id="{6D62D858-6416-44E2-A4AC-5CFC814B3B39}"/>
              </a:ext>
            </a:extLst>
          </p:cNvPr>
          <p:cNvCxnSpPr/>
          <p:nvPr userDrawn="1"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7D24C-0F54-D849-A464-260E78558CE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0702" y="384177"/>
            <a:ext cx="801131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818" y="1198563"/>
            <a:ext cx="11142133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Karlsruhe Institute </a:t>
            </a:r>
            <a:r>
              <a:rPr lang="de-DE" dirty="0" err="1"/>
              <a:t>of</a:t>
            </a:r>
            <a:r>
              <a:rPr lang="de-DE" dirty="0"/>
              <a:t> Technology (KIT).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" name="Grafik 9" descr="kit_logo_de_farbe_positiv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80536" y="466408"/>
            <a:ext cx="1440000" cy="658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156B8-B3DD-4B2C-9850-6C72ABDB69C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40" y="471760"/>
            <a:ext cx="389376" cy="652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419090" indent="-41909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1054074" indent="-41909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612860" indent="-368291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133">
          <a:solidFill>
            <a:schemeClr val="tx1"/>
          </a:solidFill>
          <a:latin typeface="+mn-lt"/>
        </a:defRPr>
      </a:lvl3pPr>
      <a:lvl4pPr marL="2209745" indent="-368291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133">
          <a:solidFill>
            <a:schemeClr val="tx1"/>
          </a:solidFill>
          <a:latin typeface="+mn-lt"/>
        </a:defRPr>
      </a:lvl4pPr>
      <a:lvl5pPr marL="2793930" indent="-368291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133">
          <a:solidFill>
            <a:schemeClr val="tx1"/>
          </a:solidFill>
          <a:latin typeface="+mn-lt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867">
          <a:solidFill>
            <a:schemeClr val="tx1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867">
          <a:solidFill>
            <a:schemeClr val="tx1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867">
          <a:solidFill>
            <a:schemeClr val="tx1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867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2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63" Type="http://schemas.openxmlformats.org/officeDocument/2006/relationships/image" Target="../media/image96.png"/><Relationship Id="rId68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png"/><Relationship Id="rId29" Type="http://schemas.openxmlformats.org/officeDocument/2006/relationships/image" Target="../media/image62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6.png"/><Relationship Id="rId58" Type="http://schemas.openxmlformats.org/officeDocument/2006/relationships/image" Target="../media/image91.png"/><Relationship Id="rId66" Type="http://schemas.openxmlformats.org/officeDocument/2006/relationships/image" Target="../media/image99.png"/><Relationship Id="rId74" Type="http://schemas.openxmlformats.org/officeDocument/2006/relationships/image" Target="../media/image107.png"/><Relationship Id="rId5" Type="http://schemas.openxmlformats.org/officeDocument/2006/relationships/image" Target="../media/image34.png"/><Relationship Id="rId61" Type="http://schemas.openxmlformats.org/officeDocument/2006/relationships/image" Target="../media/image94.png"/><Relationship Id="rId19" Type="http://schemas.openxmlformats.org/officeDocument/2006/relationships/image" Target="../media/image5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56" Type="http://schemas.openxmlformats.org/officeDocument/2006/relationships/image" Target="../media/image89.png"/><Relationship Id="rId64" Type="http://schemas.openxmlformats.org/officeDocument/2006/relationships/image" Target="../media/image97.png"/><Relationship Id="rId69" Type="http://schemas.openxmlformats.org/officeDocument/2006/relationships/image" Target="../media/image102.pn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72" Type="http://schemas.openxmlformats.org/officeDocument/2006/relationships/image" Target="../media/image105.png"/><Relationship Id="rId3" Type="http://schemas.openxmlformats.org/officeDocument/2006/relationships/image" Target="../media/image33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59" Type="http://schemas.openxmlformats.org/officeDocument/2006/relationships/image" Target="../media/image92.png"/><Relationship Id="rId67" Type="http://schemas.openxmlformats.org/officeDocument/2006/relationships/image" Target="../media/image100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54" Type="http://schemas.openxmlformats.org/officeDocument/2006/relationships/image" Target="../media/image87.png"/><Relationship Id="rId62" Type="http://schemas.openxmlformats.org/officeDocument/2006/relationships/image" Target="../media/image95.png"/><Relationship Id="rId7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png"/><Relationship Id="rId57" Type="http://schemas.openxmlformats.org/officeDocument/2006/relationships/image" Target="../media/image90.png"/><Relationship Id="rId10" Type="http://schemas.openxmlformats.org/officeDocument/2006/relationships/image" Target="../media/image43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5.png"/><Relationship Id="rId60" Type="http://schemas.openxmlformats.org/officeDocument/2006/relationships/image" Target="../media/image93.png"/><Relationship Id="rId65" Type="http://schemas.openxmlformats.org/officeDocument/2006/relationships/image" Target="../media/image98.png"/><Relationship Id="rId73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9" Type="http://schemas.openxmlformats.org/officeDocument/2006/relationships/image" Target="../media/image72.png"/><Relationship Id="rId34" Type="http://schemas.openxmlformats.org/officeDocument/2006/relationships/image" Target="../media/image67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Relationship Id="rId7" Type="http://schemas.openxmlformats.org/officeDocument/2006/relationships/image" Target="../media/image40.png"/><Relationship Id="rId71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ek.co/2021/03/29/tesla-full-self-driving-beta-navigate-vide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527051" y="2348880"/>
            <a:ext cx="1118658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3200" b="1" dirty="0">
                <a:solidFill>
                  <a:srgbClr val="000000"/>
                </a:solidFill>
              </a:rPr>
              <a:t>Combining Reinforcement Learning and Search for Cooperative Trajectory Planning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Timo Klein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6921-399C-4651-B512-8994BE7A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4CCE5624-FA04-4E45-AC34-063D24C30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117" y="3280708"/>
            <a:ext cx="2285905" cy="549229"/>
          </a:xfrm>
          <a:prstGeom prst="rect">
            <a:avLst/>
          </a:prstGeom>
          <a:solidFill>
            <a:srgbClr val="E4E7E7"/>
          </a:solidFill>
          <a:ln w="254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marL="342900" indent="-342900" eaLnBrk="0" hangingPunct="0">
              <a:buFont typeface="+mj-lt"/>
              <a:buAutoNum type="arabicPeriod" startAt="2"/>
            </a:pPr>
            <a:r>
              <a:rPr lang="en-US" sz="1600" dirty="0">
                <a:solidFill>
                  <a:schemeClr val="tx1"/>
                </a:solidFill>
              </a:rPr>
              <a:t>Store data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/>
              <a:t>in replay buffer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35900EC6-1D67-4D72-A5D5-ED6A5A1F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978" y="3276537"/>
            <a:ext cx="2285905" cy="549229"/>
          </a:xfrm>
          <a:prstGeom prst="rect">
            <a:avLst/>
          </a:prstGeom>
          <a:solidFill>
            <a:srgbClr val="E4E7E7"/>
          </a:solidFill>
          <a:ln w="254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marL="342900" indent="-342900" eaLnBrk="0" hangingPunct="0">
              <a:buFont typeface="+mj-lt"/>
              <a:buAutoNum type="arabicPeriod" startAt="4"/>
            </a:pPr>
            <a:r>
              <a:rPr lang="en-US" sz="1600" dirty="0">
                <a:solidFill>
                  <a:schemeClr val="tx1"/>
                </a:solidFill>
              </a:rPr>
              <a:t>Store updated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parameters</a:t>
            </a:r>
          </a:p>
        </p:txBody>
      </p:sp>
      <p:cxnSp>
        <p:nvCxnSpPr>
          <p:cNvPr id="40" name="AutoShape 6">
            <a:extLst>
              <a:ext uri="{FF2B5EF4-FFF2-40B4-BE49-F238E27FC236}">
                <a16:creationId xmlns:a16="http://schemas.microsoft.com/office/drawing/2014/main" id="{93A4B8F9-8938-4FA1-AB54-1ED749CB3AB5}"/>
              </a:ext>
            </a:extLst>
          </p:cNvPr>
          <p:cNvCxnSpPr>
            <a:cxnSpLocks noChangeShapeType="1"/>
            <a:stCxn id="38" idx="3"/>
            <a:endCxn id="41" idx="2"/>
          </p:cNvCxnSpPr>
          <p:nvPr/>
        </p:nvCxnSpPr>
        <p:spPr bwMode="auto">
          <a:xfrm>
            <a:off x="3646022" y="3556018"/>
            <a:ext cx="1357082" cy="0"/>
          </a:xfrm>
          <a:prstGeom prst="straightConnector1">
            <a:avLst/>
          </a:prstGeom>
          <a:noFill/>
          <a:ln w="6350">
            <a:solidFill>
              <a:schemeClr val="accent5"/>
            </a:solidFill>
            <a:prstDash val="dash"/>
            <a:round/>
            <a:headEnd/>
            <a:tailEnd/>
          </a:ln>
          <a:effectLst/>
        </p:spPr>
      </p:cxnSp>
      <p:sp>
        <p:nvSpPr>
          <p:cNvPr id="41" name="Oval 7">
            <a:extLst>
              <a:ext uri="{FF2B5EF4-FFF2-40B4-BE49-F238E27FC236}">
                <a16:creationId xmlns:a16="http://schemas.microsoft.com/office/drawing/2014/main" id="{24D9891E-58B5-41BD-B4CD-15692D5A3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104" y="2673080"/>
            <a:ext cx="2188573" cy="1764485"/>
          </a:xfrm>
          <a:prstGeom prst="ellipse">
            <a:avLst/>
          </a:prstGeom>
          <a:solidFill>
            <a:schemeClr val="accent1"/>
          </a:solidFill>
          <a:ln w="6350">
            <a:noFill/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eaLnBrk="0" hangingPunct="0"/>
            <a:r>
              <a:rPr lang="en-US" sz="1600" b="1" dirty="0">
                <a:solidFill>
                  <a:schemeClr val="bg1"/>
                </a:solidFill>
              </a:rPr>
              <a:t>Training procedure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A3D04D1B-D118-4C7C-BBDB-43ADC53BF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48" y="5009041"/>
            <a:ext cx="2285905" cy="549229"/>
          </a:xfrm>
          <a:prstGeom prst="rect">
            <a:avLst/>
          </a:prstGeom>
          <a:solidFill>
            <a:srgbClr val="E4E7E7"/>
          </a:solidFill>
          <a:ln w="254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marL="342900" indent="-342900" eaLnBrk="0" hangingPunct="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Generate training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experiences</a:t>
            </a: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295ADCD8-E30F-4842-B66C-E5CB7C4E2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48" y="1559327"/>
            <a:ext cx="2285905" cy="549229"/>
          </a:xfrm>
          <a:prstGeom prst="rect">
            <a:avLst/>
          </a:prstGeom>
          <a:solidFill>
            <a:srgbClr val="E4E7E7"/>
          </a:solidFill>
          <a:ln w="254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marL="342900" indent="-342900" eaLnBrk="0" hangingPunct="0">
              <a:buFont typeface="+mj-lt"/>
              <a:buAutoNum type="arabicPeriod" startAt="3"/>
            </a:pPr>
            <a:r>
              <a:rPr lang="de-DE" sz="1600" dirty="0">
                <a:solidFill>
                  <a:schemeClr val="tx1"/>
                </a:solidFill>
              </a:rPr>
              <a:t>Train Network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AutoShape 10">
            <a:extLst>
              <a:ext uri="{FF2B5EF4-FFF2-40B4-BE49-F238E27FC236}">
                <a16:creationId xmlns:a16="http://schemas.microsoft.com/office/drawing/2014/main" id="{B8EF028C-D48F-4CCB-99C3-60FDE14EFFF3}"/>
              </a:ext>
            </a:extLst>
          </p:cNvPr>
          <p:cNvCxnSpPr>
            <a:cxnSpLocks noChangeShapeType="1"/>
            <a:stCxn id="41" idx="0"/>
            <a:endCxn id="43" idx="2"/>
          </p:cNvCxnSpPr>
          <p:nvPr/>
        </p:nvCxnSpPr>
        <p:spPr bwMode="auto">
          <a:xfrm flipH="1" flipV="1">
            <a:off x="6096000" y="2108556"/>
            <a:ext cx="1390" cy="564524"/>
          </a:xfrm>
          <a:prstGeom prst="straightConnector1">
            <a:avLst/>
          </a:prstGeom>
          <a:noFill/>
          <a:ln w="6350">
            <a:solidFill>
              <a:schemeClr val="accent5"/>
            </a:solidFill>
            <a:round/>
            <a:headEnd/>
            <a:tailEnd/>
          </a:ln>
          <a:effectLst/>
        </p:spPr>
      </p:cxnSp>
      <p:cxnSp>
        <p:nvCxnSpPr>
          <p:cNvPr id="45" name="AutoShape 11">
            <a:extLst>
              <a:ext uri="{FF2B5EF4-FFF2-40B4-BE49-F238E27FC236}">
                <a16:creationId xmlns:a16="http://schemas.microsoft.com/office/drawing/2014/main" id="{318CB622-1666-42CF-8D6A-C19DC8D6B07A}"/>
              </a:ext>
            </a:extLst>
          </p:cNvPr>
          <p:cNvCxnSpPr>
            <a:cxnSpLocks noChangeShapeType="1"/>
            <a:stCxn id="42" idx="0"/>
            <a:endCxn id="41" idx="4"/>
          </p:cNvCxnSpPr>
          <p:nvPr/>
        </p:nvCxnSpPr>
        <p:spPr bwMode="auto">
          <a:xfrm flipV="1">
            <a:off x="6096000" y="4437565"/>
            <a:ext cx="1390" cy="571476"/>
          </a:xfrm>
          <a:prstGeom prst="straightConnector1">
            <a:avLst/>
          </a:prstGeom>
          <a:noFill/>
          <a:ln w="6350">
            <a:solidFill>
              <a:schemeClr val="accent5"/>
            </a:solidFill>
            <a:round/>
            <a:headEnd/>
            <a:tailEnd/>
          </a:ln>
          <a:effectLst/>
        </p:spPr>
      </p:cxnSp>
      <p:cxnSp>
        <p:nvCxnSpPr>
          <p:cNvPr id="46" name="AutoShape 12">
            <a:extLst>
              <a:ext uri="{FF2B5EF4-FFF2-40B4-BE49-F238E27FC236}">
                <a16:creationId xmlns:a16="http://schemas.microsoft.com/office/drawing/2014/main" id="{DC358B78-ED11-49D5-8322-F0943EA8F47B}"/>
              </a:ext>
            </a:extLst>
          </p:cNvPr>
          <p:cNvCxnSpPr>
            <a:cxnSpLocks noChangeShapeType="1"/>
            <a:stCxn id="42" idx="3"/>
            <a:endCxn id="39" idx="2"/>
          </p:cNvCxnSpPr>
          <p:nvPr/>
        </p:nvCxnSpPr>
        <p:spPr bwMode="auto">
          <a:xfrm flipV="1">
            <a:off x="7238952" y="3825765"/>
            <a:ext cx="2449978" cy="1457195"/>
          </a:xfrm>
          <a:prstGeom prst="curvedConnector2">
            <a:avLst/>
          </a:prstGeom>
          <a:noFill/>
          <a:ln w="38100">
            <a:solidFill>
              <a:schemeClr val="accent5"/>
            </a:solidFill>
            <a:prstDash val="dash"/>
            <a:round/>
            <a:headEnd type="triangle" w="lg" len="med"/>
            <a:tailEnd/>
          </a:ln>
          <a:effectLst/>
        </p:spPr>
      </p:cxnSp>
      <p:cxnSp>
        <p:nvCxnSpPr>
          <p:cNvPr id="47" name="AutoShape 13">
            <a:extLst>
              <a:ext uri="{FF2B5EF4-FFF2-40B4-BE49-F238E27FC236}">
                <a16:creationId xmlns:a16="http://schemas.microsoft.com/office/drawing/2014/main" id="{3905987D-72AF-4706-ADDE-2274D7335FC0}"/>
              </a:ext>
            </a:extLst>
          </p:cNvPr>
          <p:cNvCxnSpPr>
            <a:cxnSpLocks noChangeShapeType="1"/>
            <a:stCxn id="38" idx="2"/>
            <a:endCxn id="42" idx="1"/>
          </p:cNvCxnSpPr>
          <p:nvPr/>
        </p:nvCxnSpPr>
        <p:spPr bwMode="auto">
          <a:xfrm rot="16200000" flipH="1">
            <a:off x="3000852" y="3332155"/>
            <a:ext cx="1454414" cy="2449978"/>
          </a:xfrm>
          <a:prstGeom prst="curvedConnector2">
            <a:avLst/>
          </a:prstGeom>
          <a:noFill/>
          <a:ln w="38100">
            <a:solidFill>
              <a:schemeClr val="accent5"/>
            </a:solidFill>
            <a:prstDash val="dash"/>
            <a:round/>
            <a:headEnd type="triangle" w="lg" len="med"/>
            <a:tailEnd/>
          </a:ln>
          <a:effectLst/>
        </p:spPr>
      </p:cxnSp>
      <p:cxnSp>
        <p:nvCxnSpPr>
          <p:cNvPr id="48" name="AutoShape 14">
            <a:extLst>
              <a:ext uri="{FF2B5EF4-FFF2-40B4-BE49-F238E27FC236}">
                <a16:creationId xmlns:a16="http://schemas.microsoft.com/office/drawing/2014/main" id="{53F78C73-B0BF-4FD5-89AC-FBCC920B517D}"/>
              </a:ext>
            </a:extLst>
          </p:cNvPr>
          <p:cNvCxnSpPr>
            <a:cxnSpLocks noChangeShapeType="1"/>
            <a:stCxn id="43" idx="1"/>
            <a:endCxn id="38" idx="0"/>
          </p:cNvCxnSpPr>
          <p:nvPr/>
        </p:nvCxnSpPr>
        <p:spPr bwMode="auto">
          <a:xfrm rot="10800000" flipV="1">
            <a:off x="2503069" y="1834637"/>
            <a:ext cx="2449978" cy="1446071"/>
          </a:xfrm>
          <a:prstGeom prst="curvedConnector2">
            <a:avLst/>
          </a:prstGeom>
          <a:noFill/>
          <a:ln w="38100">
            <a:solidFill>
              <a:schemeClr val="accent5"/>
            </a:solidFill>
            <a:prstDash val="dash"/>
            <a:round/>
            <a:headEnd type="triangle" w="lg" len="med"/>
            <a:tailEnd/>
          </a:ln>
          <a:effectLst/>
        </p:spPr>
      </p:cxnSp>
      <p:cxnSp>
        <p:nvCxnSpPr>
          <p:cNvPr id="49" name="AutoShape 15">
            <a:extLst>
              <a:ext uri="{FF2B5EF4-FFF2-40B4-BE49-F238E27FC236}">
                <a16:creationId xmlns:a16="http://schemas.microsoft.com/office/drawing/2014/main" id="{E0F8FA86-05DA-4360-9E5F-6DFFDB9F61C8}"/>
              </a:ext>
            </a:extLst>
          </p:cNvPr>
          <p:cNvCxnSpPr>
            <a:cxnSpLocks noChangeShapeType="1"/>
            <a:stCxn id="39" idx="0"/>
            <a:endCxn id="43" idx="3"/>
          </p:cNvCxnSpPr>
          <p:nvPr/>
        </p:nvCxnSpPr>
        <p:spPr bwMode="auto">
          <a:xfrm rot="16200000" flipV="1">
            <a:off x="7742296" y="1329902"/>
            <a:ext cx="1441900" cy="2449978"/>
          </a:xfrm>
          <a:prstGeom prst="curvedConnector2">
            <a:avLst/>
          </a:prstGeom>
          <a:noFill/>
          <a:ln w="38100">
            <a:solidFill>
              <a:schemeClr val="accent5"/>
            </a:solidFill>
            <a:prstDash val="dash"/>
            <a:round/>
            <a:headEnd type="triangle" w="lg" len="med"/>
            <a:tailEnd/>
          </a:ln>
          <a:effectLst/>
        </p:spPr>
      </p:cxnSp>
      <p:cxnSp>
        <p:nvCxnSpPr>
          <p:cNvPr id="50" name="AutoShape 16">
            <a:extLst>
              <a:ext uri="{FF2B5EF4-FFF2-40B4-BE49-F238E27FC236}">
                <a16:creationId xmlns:a16="http://schemas.microsoft.com/office/drawing/2014/main" id="{6F39D705-13A5-404B-BDFA-BDE285D695FC}"/>
              </a:ext>
            </a:extLst>
          </p:cNvPr>
          <p:cNvCxnSpPr>
            <a:cxnSpLocks noChangeShapeType="1"/>
            <a:stCxn id="41" idx="6"/>
            <a:endCxn id="39" idx="1"/>
          </p:cNvCxnSpPr>
          <p:nvPr/>
        </p:nvCxnSpPr>
        <p:spPr bwMode="auto">
          <a:xfrm flipV="1">
            <a:off x="7191677" y="3551846"/>
            <a:ext cx="1354301" cy="4171"/>
          </a:xfrm>
          <a:prstGeom prst="straightConnector1">
            <a:avLst/>
          </a:prstGeom>
          <a:noFill/>
          <a:ln w="6350">
            <a:solidFill>
              <a:schemeClr val="accent5"/>
            </a:solidFill>
            <a:prstDash val="dash"/>
            <a:round/>
            <a:headEnd/>
            <a:tailEnd/>
          </a:ln>
          <a:effectLst/>
        </p:spPr>
      </p:cxnSp>
      <p:pic>
        <p:nvPicPr>
          <p:cNvPr id="72" name="Graphic 71" descr="Database outline">
            <a:extLst>
              <a:ext uri="{FF2B5EF4-FFF2-40B4-BE49-F238E27FC236}">
                <a16:creationId xmlns:a16="http://schemas.microsoft.com/office/drawing/2014/main" id="{C85DE23C-36F3-4F40-B31E-4407D1DF9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09" y="3231111"/>
            <a:ext cx="640080" cy="64008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D574CA7-20F8-4F39-AA61-E06680FED44E}"/>
              </a:ext>
            </a:extLst>
          </p:cNvPr>
          <p:cNvGrpSpPr/>
          <p:nvPr/>
        </p:nvGrpSpPr>
        <p:grpSpPr>
          <a:xfrm>
            <a:off x="5775960" y="5616669"/>
            <a:ext cx="640080" cy="548640"/>
            <a:chOff x="704088" y="2057766"/>
            <a:chExt cx="2194560" cy="173699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AB3BCF-B3DB-4B99-84A8-1C20A4C900D9}"/>
                </a:ext>
              </a:extLst>
            </p:cNvPr>
            <p:cNvSpPr/>
            <p:nvPr/>
          </p:nvSpPr>
          <p:spPr>
            <a:xfrm>
              <a:off x="1617792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28BA445-4915-411C-B4A0-F591FEC16355}"/>
                </a:ext>
              </a:extLst>
            </p:cNvPr>
            <p:cNvSpPr/>
            <p:nvPr/>
          </p:nvSpPr>
          <p:spPr>
            <a:xfrm>
              <a:off x="20756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095529B-9D62-4FB7-BC97-4F4781436DAB}"/>
                </a:ext>
              </a:extLst>
            </p:cNvPr>
            <p:cNvSpPr/>
            <p:nvPr/>
          </p:nvSpPr>
          <p:spPr>
            <a:xfrm>
              <a:off x="25328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C8F24D-29E4-463E-B86B-4DFC200599D0}"/>
                </a:ext>
              </a:extLst>
            </p:cNvPr>
            <p:cNvSpPr/>
            <p:nvPr/>
          </p:nvSpPr>
          <p:spPr>
            <a:xfrm>
              <a:off x="7040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D039F0-AB84-4568-9F1F-F0A535878D06}"/>
                </a:ext>
              </a:extLst>
            </p:cNvPr>
            <p:cNvSpPr/>
            <p:nvPr/>
          </p:nvSpPr>
          <p:spPr>
            <a:xfrm>
              <a:off x="11612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894B169-3B1C-4F08-B1DA-67B5C70201B7}"/>
                </a:ext>
              </a:extLst>
            </p:cNvPr>
            <p:cNvSpPr/>
            <p:nvPr/>
          </p:nvSpPr>
          <p:spPr>
            <a:xfrm>
              <a:off x="16184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5F8C4C2-C220-4E04-98C0-2545A8BFA4BF}"/>
                </a:ext>
              </a:extLst>
            </p:cNvPr>
            <p:cNvSpPr/>
            <p:nvPr/>
          </p:nvSpPr>
          <p:spPr>
            <a:xfrm>
              <a:off x="1161288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8C7FE0-0E74-47DF-88D5-22E69954E730}"/>
                </a:ext>
              </a:extLst>
            </p:cNvPr>
            <p:cNvCxnSpPr>
              <a:stCxn id="74" idx="3"/>
              <a:endCxn id="78" idx="7"/>
            </p:cNvCxnSpPr>
            <p:nvPr/>
          </p:nvCxnSpPr>
          <p:spPr>
            <a:xfrm flipH="1">
              <a:off x="1473484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97865EB-0C9A-4AEF-9EBF-DD37006F3A87}"/>
                </a:ext>
              </a:extLst>
            </p:cNvPr>
            <p:cNvCxnSpPr>
              <a:stCxn id="74" idx="5"/>
              <a:endCxn id="75" idx="1"/>
            </p:cNvCxnSpPr>
            <p:nvPr/>
          </p:nvCxnSpPr>
          <p:spPr>
            <a:xfrm>
              <a:off x="1929988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1E5B3B-2BF1-475B-B3AE-531C5AE2BD72}"/>
                </a:ext>
              </a:extLst>
            </p:cNvPr>
            <p:cNvCxnSpPr>
              <a:stCxn id="78" idx="3"/>
              <a:endCxn id="77" idx="7"/>
            </p:cNvCxnSpPr>
            <p:nvPr/>
          </p:nvCxnSpPr>
          <p:spPr>
            <a:xfrm flipH="1">
              <a:off x="10162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9FADE80-3CE5-451C-B747-0A8B17F0797E}"/>
                </a:ext>
              </a:extLst>
            </p:cNvPr>
            <p:cNvCxnSpPr>
              <a:stCxn id="78" idx="5"/>
              <a:endCxn id="79" idx="1"/>
            </p:cNvCxnSpPr>
            <p:nvPr/>
          </p:nvCxnSpPr>
          <p:spPr>
            <a:xfrm>
              <a:off x="14734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8409982-3ACE-4FC6-83E8-A5EB50F29BE5}"/>
                </a:ext>
              </a:extLst>
            </p:cNvPr>
            <p:cNvCxnSpPr>
              <a:stCxn id="75" idx="5"/>
              <a:endCxn id="76" idx="1"/>
            </p:cNvCxnSpPr>
            <p:nvPr/>
          </p:nvCxnSpPr>
          <p:spPr>
            <a:xfrm>
              <a:off x="23878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31AA87B-3039-4C50-AD04-674BDFC1F627}"/>
                </a:ext>
              </a:extLst>
            </p:cNvPr>
            <p:cNvCxnSpPr>
              <a:stCxn id="79" idx="3"/>
              <a:endCxn id="80" idx="7"/>
            </p:cNvCxnSpPr>
            <p:nvPr/>
          </p:nvCxnSpPr>
          <p:spPr>
            <a:xfrm flipH="1">
              <a:off x="1473484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E284CF-E846-4EB8-9DB4-E860DD6CF10B}"/>
                  </a:ext>
                </a:extLst>
              </p:cNvPr>
              <p:cNvSpPr txBox="1"/>
              <p:nvPr/>
            </p:nvSpPr>
            <p:spPr>
              <a:xfrm>
                <a:off x="10734551" y="3166430"/>
                <a:ext cx="64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E284CF-E846-4EB8-9DB4-E860DD6CF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551" y="3166430"/>
                <a:ext cx="64008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548D7D2-553D-40BF-812D-6D1482FAA905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104" name="Textfeld 13">
              <a:extLst>
                <a:ext uri="{FF2B5EF4-FFF2-40B4-BE49-F238E27FC236}">
                  <a16:creationId xmlns:a16="http://schemas.microsoft.com/office/drawing/2014/main" id="{4640D1D7-CC9A-42F7-BD28-7AB9241736B2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105" name="Textfeld 7">
              <a:extLst>
                <a:ext uri="{FF2B5EF4-FFF2-40B4-BE49-F238E27FC236}">
                  <a16:creationId xmlns:a16="http://schemas.microsoft.com/office/drawing/2014/main" id="{99272173-6C32-475F-9689-5AAB005D5C7A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106" name="Textfeld 9">
              <a:extLst>
                <a:ext uri="{FF2B5EF4-FFF2-40B4-BE49-F238E27FC236}">
                  <a16:creationId xmlns:a16="http://schemas.microsoft.com/office/drawing/2014/main" id="{77714393-C50E-4204-9B27-B6F88ACD93AF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07" name="Eingekerbter Richtungspfeil 23">
              <a:extLst>
                <a:ext uri="{FF2B5EF4-FFF2-40B4-BE49-F238E27FC236}">
                  <a16:creationId xmlns:a16="http://schemas.microsoft.com/office/drawing/2014/main" id="{A7D08B72-A035-4604-B682-4515A8BD610F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Eingekerbter Richtungspfeil 24">
              <a:extLst>
                <a:ext uri="{FF2B5EF4-FFF2-40B4-BE49-F238E27FC236}">
                  <a16:creationId xmlns:a16="http://schemas.microsoft.com/office/drawing/2014/main" id="{AD28D3FC-04B2-4C54-9B54-080994AA8C23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Eingekerbter Richtungspfeil 25">
              <a:extLst>
                <a:ext uri="{FF2B5EF4-FFF2-40B4-BE49-F238E27FC236}">
                  <a16:creationId xmlns:a16="http://schemas.microsoft.com/office/drawing/2014/main" id="{C4E2E43B-6583-4551-A937-E7AA026F908A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Textfeld 13">
              <a:extLst>
                <a:ext uri="{FF2B5EF4-FFF2-40B4-BE49-F238E27FC236}">
                  <a16:creationId xmlns:a16="http://schemas.microsoft.com/office/drawing/2014/main" id="{153CCB68-48AF-4A7A-83C9-B03BE499A9B3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ADB9F3-0F72-4CCE-9E4A-8334642B3C04}"/>
                  </a:ext>
                </a:extLst>
              </p:cNvPr>
              <p:cNvSpPr txBox="1"/>
              <p:nvPr/>
            </p:nvSpPr>
            <p:spPr>
              <a:xfrm>
                <a:off x="4882648" y="1130357"/>
                <a:ext cx="724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CADB9F3-0F72-4CCE-9E4A-8334642B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648" y="1130357"/>
                <a:ext cx="7248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C005AA7-1B9E-4B51-8EB0-0FDA8BB57E51}"/>
                  </a:ext>
                </a:extLst>
              </p:cNvPr>
              <p:cNvSpPr txBox="1"/>
              <p:nvPr/>
            </p:nvSpPr>
            <p:spPr>
              <a:xfrm>
                <a:off x="5477563" y="1125804"/>
                <a:ext cx="431747" cy="470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C005AA7-1B9E-4B51-8EB0-0FDA8BB57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63" y="1125804"/>
                <a:ext cx="431747" cy="470770"/>
              </a:xfrm>
              <a:prstGeom prst="rect">
                <a:avLst/>
              </a:prstGeom>
              <a:blipFill>
                <a:blip r:embed="rId7"/>
                <a:stretch>
                  <a:fillRect l="-4286" r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6AF50A-D037-49F9-B8DD-0A06751A1724}"/>
                  </a:ext>
                </a:extLst>
              </p:cNvPr>
              <p:cNvSpPr txBox="1"/>
              <p:nvPr/>
            </p:nvSpPr>
            <p:spPr>
              <a:xfrm>
                <a:off x="5895975" y="1130357"/>
                <a:ext cx="995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6AF50A-D037-49F9-B8DD-0A06751A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75" y="1130357"/>
                <a:ext cx="995154" cy="461665"/>
              </a:xfrm>
              <a:prstGeom prst="rect">
                <a:avLst/>
              </a:prstGeom>
              <a:blipFill>
                <a:blip r:embed="rId8"/>
                <a:stretch>
                  <a:fillRect r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98AE73-D4B2-4259-B926-5A089E78F126}"/>
                  </a:ext>
                </a:extLst>
              </p:cNvPr>
              <p:cNvSpPr txBox="1"/>
              <p:nvPr/>
            </p:nvSpPr>
            <p:spPr>
              <a:xfrm>
                <a:off x="6701641" y="1130357"/>
                <a:ext cx="7481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98AE73-D4B2-4259-B926-5A089E78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641" y="1130357"/>
                <a:ext cx="748141" cy="461665"/>
              </a:xfrm>
              <a:prstGeom prst="rect">
                <a:avLst/>
              </a:prstGeom>
              <a:blipFill>
                <a:blip r:embed="rId9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13ADE32-7A18-424B-A9E0-E352CFD2D8F0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</a:t>
            </a:r>
            <a:r>
              <a:rPr lang="de-DE" sz="1200" i="1" dirty="0" err="1"/>
              <a:t>Moerland</a:t>
            </a:r>
            <a:r>
              <a:rPr lang="de-DE" sz="1200" i="1" dirty="0"/>
              <a:t> et al. (2018), </a:t>
            </a:r>
            <a:r>
              <a:rPr lang="de-DE" sz="1200" i="1" dirty="0" err="1"/>
              <a:t>Haarnoja</a:t>
            </a:r>
            <a:r>
              <a:rPr lang="de-DE" sz="1200" i="1" dirty="0"/>
              <a:t> et al. (2018)</a:t>
            </a:r>
            <a:endParaRPr lang="en-US" sz="12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F12BC-1015-47A7-9145-5B724198C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87" grpId="0"/>
      <p:bldP spid="112" grpId="0"/>
      <p:bldP spid="113" grpId="0"/>
      <p:bldP spid="114" grpId="0"/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D4DF-261F-4270-80B0-227C9087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 </a:t>
            </a:r>
            <a:r>
              <a:rPr lang="en-US" dirty="0"/>
              <a:t>Evaluation (Scenario 06)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71979F5-AEC9-4088-A88F-CDBC3E5A521B}"/>
              </a:ext>
            </a:extLst>
          </p:cNvPr>
          <p:cNvGrpSpPr>
            <a:grpSpLocks/>
          </p:cNvGrpSpPr>
          <p:nvPr/>
        </p:nvGrpSpPr>
        <p:grpSpPr bwMode="auto">
          <a:xfrm>
            <a:off x="356023" y="1484784"/>
            <a:ext cx="11479954" cy="4680520"/>
            <a:chOff x="1162" y="1680"/>
            <a:chExt cx="3926" cy="1266"/>
          </a:xfrm>
        </p:grpSpPr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37B44269-1166-40CC-BD2F-DD1037032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1680"/>
              <a:ext cx="643" cy="599"/>
            </a:xfrm>
            <a:prstGeom prst="homePlate">
              <a:avLst>
                <a:gd name="adj" fmla="val 18890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Agent 0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4CF34C7-C1D8-44B2-B4FB-456599D4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1680"/>
              <a:ext cx="3319" cy="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/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7EE072FF-D8A8-4810-A24B-987C8454B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2334"/>
              <a:ext cx="643" cy="598"/>
            </a:xfrm>
            <a:prstGeom prst="homePlate">
              <a:avLst>
                <a:gd name="adj" fmla="val 18921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Agent 1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FCFBAF-30BF-4C10-B197-29CAC9A88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2334"/>
              <a:ext cx="3319" cy="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925D11-B2A0-44A9-8B99-5AD9A0EB8AE0}"/>
              </a:ext>
            </a:extLst>
          </p:cNvPr>
          <p:cNvSpPr txBox="1"/>
          <p:nvPr/>
        </p:nvSpPr>
        <p:spPr>
          <a:xfrm>
            <a:off x="4007768" y="11601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Visual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F4D930-A991-4901-84B9-5CEAE378277F}"/>
              </a:ext>
            </a:extLst>
          </p:cNvPr>
          <p:cNvSpPr txBox="1"/>
          <p:nvPr/>
        </p:nvSpPr>
        <p:spPr>
          <a:xfrm>
            <a:off x="8532019" y="11601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Distribution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BB4A0B-F340-4168-B116-8F00248CADED}"/>
              </a:ext>
            </a:extLst>
          </p:cNvPr>
          <p:cNvGrpSpPr/>
          <p:nvPr/>
        </p:nvGrpSpPr>
        <p:grpSpPr>
          <a:xfrm>
            <a:off x="3587700" y="1504211"/>
            <a:ext cx="7464872" cy="4611792"/>
            <a:chOff x="3587700" y="2024471"/>
            <a:chExt cx="7464872" cy="46117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3F2EAD-82BA-414D-B86F-392CD7E2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0188" y="2024471"/>
              <a:ext cx="3072384" cy="2194560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3E203BD-1940-4E5B-84FE-3D41C9AB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700" y="2024719"/>
              <a:ext cx="3072384" cy="21945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ADEB5-1C45-4F53-9DCB-43F191718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0188" y="4441703"/>
              <a:ext cx="3072384" cy="21945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EC8DBC-A857-4765-BAE8-1DAA449A2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7700" y="4440769"/>
              <a:ext cx="3072384" cy="21945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A1CDB9-4798-4656-8E39-84414C7CC755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77974C-1076-40B6-9F56-6B33F1C5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5363DC4D-C6C5-47E1-98D1-5BF77D5D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7159D14-1B5C-40CD-8520-04D0AC21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EA2DCCE-D967-4390-A53B-45ADD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2DFC4A-DD79-4B14-8C16-0E43CA7287F8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8023A7-507E-49B1-91C9-A38E79F8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E33CB1D5-15A1-4A63-9F8B-2622448A0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C8FEF49-8A09-4FD3-9605-B730D97C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48" name="Picture 47" descr="Bar chart&#10;&#10;Description automatically generated with low confidence">
              <a:extLst>
                <a:ext uri="{FF2B5EF4-FFF2-40B4-BE49-F238E27FC236}">
                  <a16:creationId xmlns:a16="http://schemas.microsoft.com/office/drawing/2014/main" id="{B431FC2B-2CA1-40A0-9B0D-382F25B32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AF9D61A-11C4-4C4F-9A93-551C9C5FC70B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5B6EDC4-B4B4-43EA-8ED8-015722AC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53" name="Picture 5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56610E1-EA8A-4A36-9F8D-C9F76FDD0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94A76B5-FCB0-4DCF-AB82-E54E86B8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57" name="Picture 56" descr="Bar chart&#10;&#10;Description automatically generated with medium confidence">
              <a:extLst>
                <a:ext uri="{FF2B5EF4-FFF2-40B4-BE49-F238E27FC236}">
                  <a16:creationId xmlns:a16="http://schemas.microsoft.com/office/drawing/2014/main" id="{DDE65EB5-696C-41A5-AFC0-A742E97A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A24CCA9-85D3-40CA-93C1-89500217108D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D4B192D-0E39-464B-B9D7-1684223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62" name="Picture 61" descr="Icon&#10;&#10;Description automatically generated">
              <a:extLst>
                <a:ext uri="{FF2B5EF4-FFF2-40B4-BE49-F238E27FC236}">
                  <a16:creationId xmlns:a16="http://schemas.microsoft.com/office/drawing/2014/main" id="{8FD3BB0C-005F-4E5E-98FA-DC1EA85D2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F8F452D-CE5C-402A-A0D8-CDA817FE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66" name="Picture 6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E5A0459-9797-46D8-A0DE-68EA0CC7A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F11CAEF-4D89-4261-80D1-60AE2BEDF21A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2E9121D-121D-4E23-8F30-D078B193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742DFAAA-0A75-49E8-81EA-9745675DA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F5AAF49-6BF9-43F1-A40C-37575B74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75" name="Picture 74" descr="Icon&#10;&#10;Description automatically generated">
              <a:extLst>
                <a:ext uri="{FF2B5EF4-FFF2-40B4-BE49-F238E27FC236}">
                  <a16:creationId xmlns:a16="http://schemas.microsoft.com/office/drawing/2014/main" id="{F566E1FC-7BF0-4CCE-9231-8C702088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982164F-FCE9-4AA5-B37E-18B6A6B85C47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6E2DEB3-335A-4D49-84A5-C52A2345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0F782A88-8B04-46E1-89A6-93D405D61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A65542C-3C22-4D53-8062-E7CE28B08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84" name="Picture 83" descr="Icon&#10;&#10;Description automatically generated">
              <a:extLst>
                <a:ext uri="{FF2B5EF4-FFF2-40B4-BE49-F238E27FC236}">
                  <a16:creationId xmlns:a16="http://schemas.microsoft.com/office/drawing/2014/main" id="{ABF6A77C-D915-4317-9D20-4D867511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992EC5-5C3E-4A0D-A331-C5AB73B794F1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10AA73F-4667-441A-A850-BDBC9D97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4471"/>
              <a:ext cx="3072384" cy="2194560"/>
            </a:xfrm>
            <a:prstGeom prst="rect">
              <a:avLst/>
            </a:prstGeom>
          </p:spPr>
        </p:pic>
        <p:pic>
          <p:nvPicPr>
            <p:cNvPr id="89" name="Picture 88" descr="Icon&#10;&#10;Description automatically generated">
              <a:extLst>
                <a:ext uri="{FF2B5EF4-FFF2-40B4-BE49-F238E27FC236}">
                  <a16:creationId xmlns:a16="http://schemas.microsoft.com/office/drawing/2014/main" id="{6EF7F7D0-CCA4-4425-846F-72505D70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F7AA5DA-396C-4962-9453-501B0742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93" name="Picture 9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F6A5EB0-D61B-44CD-8C2E-B02AE7293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F043B67-079A-45B6-B3E3-001A76CDD807}"/>
              </a:ext>
            </a:extLst>
          </p:cNvPr>
          <p:cNvGrpSpPr/>
          <p:nvPr/>
        </p:nvGrpSpPr>
        <p:grpSpPr>
          <a:xfrm>
            <a:off x="3584448" y="1496669"/>
            <a:ext cx="7470648" cy="4621615"/>
            <a:chOff x="3584448" y="2016929"/>
            <a:chExt cx="7470648" cy="462161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C7CB89D-EAAA-4BFF-8E34-79451FD7F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98" name="Picture 97" descr="Icon&#10;&#10;Description automatically generated">
              <a:extLst>
                <a:ext uri="{FF2B5EF4-FFF2-40B4-BE49-F238E27FC236}">
                  <a16:creationId xmlns:a16="http://schemas.microsoft.com/office/drawing/2014/main" id="{FD595522-8C37-45BA-8B67-D014ECDA7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16929"/>
              <a:ext cx="3072384" cy="219456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C5E2FA1-CBB4-49A1-A560-7490595A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02" name="Picture 101" descr="Icon&#10;&#10;Description automatically generated">
              <a:extLst>
                <a:ext uri="{FF2B5EF4-FFF2-40B4-BE49-F238E27FC236}">
                  <a16:creationId xmlns:a16="http://schemas.microsoft.com/office/drawing/2014/main" id="{A9B901F1-0E47-4134-BF61-4083F6C4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D49CE8C-39BD-4525-AC79-768946A237A7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F4751AD-5F10-4F1F-A2B9-B213E7E4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07" name="Picture 106" descr="Icon&#10;&#10;Description automatically generated">
              <a:extLst>
                <a:ext uri="{FF2B5EF4-FFF2-40B4-BE49-F238E27FC236}">
                  <a16:creationId xmlns:a16="http://schemas.microsoft.com/office/drawing/2014/main" id="{265406A3-C98A-44F9-B4B5-A6078846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47EBF85-1491-4209-A81F-8A9F0608A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11" name="Picture 110" descr="Icon&#10;&#10;Description automatically generated">
              <a:extLst>
                <a:ext uri="{FF2B5EF4-FFF2-40B4-BE49-F238E27FC236}">
                  <a16:creationId xmlns:a16="http://schemas.microsoft.com/office/drawing/2014/main" id="{B683425D-ADF4-4F39-AFC9-99DE9942C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5C842B-E8DE-4615-AF9D-C68A08C03309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2715587-654B-4E93-90CB-79D9FCEEC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9806566A-07E2-43E8-9EED-22A32E5A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A5E78CF-A4A2-4300-AE3C-9F16D200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0769"/>
              <a:ext cx="3072384" cy="2194560"/>
            </a:xfrm>
            <a:prstGeom prst="rect">
              <a:avLst/>
            </a:prstGeom>
          </p:spPr>
        </p:pic>
        <p:pic>
          <p:nvPicPr>
            <p:cNvPr id="120" name="Picture 119" descr="Icon&#10;&#10;Description automatically generated">
              <a:extLst>
                <a:ext uri="{FF2B5EF4-FFF2-40B4-BE49-F238E27FC236}">
                  <a16:creationId xmlns:a16="http://schemas.microsoft.com/office/drawing/2014/main" id="{23F5687B-37EF-4050-8786-F61C3A4C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D1CE17D-2258-40A7-AA5A-BCA8C2BE5398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F407A2E-E00E-417E-9D86-C00F0EB8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EEA06453-80D1-4E86-AAAF-4E40FDDA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98A1288-9E98-4413-8A88-577ADD33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29" name="Picture 128" descr="Icon&#10;&#10;Description automatically generated">
              <a:extLst>
                <a:ext uri="{FF2B5EF4-FFF2-40B4-BE49-F238E27FC236}">
                  <a16:creationId xmlns:a16="http://schemas.microsoft.com/office/drawing/2014/main" id="{BF9D2DE1-7126-4FB2-A8F6-75934519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01CBE85-F67B-4CFC-8CAC-0C80C6D393E3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9DE0D85-6566-437E-BB03-08DF341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34" name="Picture 133" descr="Icon&#10;&#10;Description automatically generated">
              <a:extLst>
                <a:ext uri="{FF2B5EF4-FFF2-40B4-BE49-F238E27FC236}">
                  <a16:creationId xmlns:a16="http://schemas.microsoft.com/office/drawing/2014/main" id="{5424C1CD-6899-4CA8-9A85-FDADB854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367F5D3-5CF6-46E2-A560-0D3C4F81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38" name="Picture 13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5D4A58A-B6B4-4176-B0CF-21089458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43B1F2-44B1-4598-9DAB-C4CC553A8EE9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7760138-48DD-46DC-885D-A78A42DAB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43" name="Picture 142" descr="Icon&#10;&#10;Description automatically generated">
              <a:extLst>
                <a:ext uri="{FF2B5EF4-FFF2-40B4-BE49-F238E27FC236}">
                  <a16:creationId xmlns:a16="http://schemas.microsoft.com/office/drawing/2014/main" id="{5FAD52A1-E03D-4AD2-BBA5-06D556D6F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8E168367-CB2D-43A7-991F-38C957C3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47" name="Picture 146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A85D344-6D82-4934-BA05-FBD80727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C3692-C8DF-49C6-BFF3-433586D0B710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663B8BCE-82E0-41D6-9275-C2267AE1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52" name="Picture 15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7F99E2-A7DE-4C36-A789-19D91E089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E696C0C-A54B-4CA0-9FD9-948ED3DF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56" name="Picture 15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73E0C56C-BDA8-445B-A9C3-1D3B6379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9B2180-A9F3-4417-B8D2-A048DF2D4996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89926345-735C-45A3-88D4-2D86E90B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61" name="Picture 16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002F1AC-F115-4D84-A8F8-8D65AE12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03504571-AFA8-493B-8768-E1D3B5C52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65" name="Picture 16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8211CE4-089A-4F90-8F83-E91A6209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B868158-5C6A-4FDD-8AD1-9511E695E261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E872EDA7-776F-4EA9-9BAB-74BDF666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70" name="Picture 169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320DA861-4CA0-4EF4-82E3-DAC71EF5A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2F2B5988-8AE5-4542-84BC-804C41A5C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74" name="Picture 17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B7A67A0-5587-414B-B252-ABACA74CC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4646DEB-E0A1-4FB6-8E34-7D6DDCF00A4F}"/>
              </a:ext>
            </a:extLst>
          </p:cNvPr>
          <p:cNvGrpSpPr/>
          <p:nvPr/>
        </p:nvGrpSpPr>
        <p:grpSpPr>
          <a:xfrm>
            <a:off x="3584448" y="1500564"/>
            <a:ext cx="7470648" cy="4617720"/>
            <a:chOff x="3584448" y="2020824"/>
            <a:chExt cx="7470648" cy="4617720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4362AE0-9E2F-44BA-9F36-8A2E5275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2020824"/>
              <a:ext cx="3072384" cy="2194560"/>
            </a:xfrm>
            <a:prstGeom prst="rect">
              <a:avLst/>
            </a:prstGeom>
          </p:spPr>
        </p:pic>
        <p:pic>
          <p:nvPicPr>
            <p:cNvPr id="179" name="Picture 178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C6FE478F-3DEA-499B-BEA7-D0BD6CDF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2020824"/>
              <a:ext cx="3072384" cy="219456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6B43F6D-0A4D-4F29-B4C7-81A53DD5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82712" y="4443984"/>
              <a:ext cx="3072384" cy="2194560"/>
            </a:xfrm>
            <a:prstGeom prst="rect">
              <a:avLst/>
            </a:prstGeom>
          </p:spPr>
        </p:pic>
        <p:pic>
          <p:nvPicPr>
            <p:cNvPr id="183" name="Picture 18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BAF148A-EA87-4B2A-8E1D-4216CB4E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448" y="4443984"/>
              <a:ext cx="3072384" cy="219456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B10F046-B048-47D7-AB08-2344781126C9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104" name="Textfeld 13">
              <a:extLst>
                <a:ext uri="{FF2B5EF4-FFF2-40B4-BE49-F238E27FC236}">
                  <a16:creationId xmlns:a16="http://schemas.microsoft.com/office/drawing/2014/main" id="{429663AF-CBB5-4B88-84FA-6E185EF783CE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106" name="Textfeld 7">
              <a:extLst>
                <a:ext uri="{FF2B5EF4-FFF2-40B4-BE49-F238E27FC236}">
                  <a16:creationId xmlns:a16="http://schemas.microsoft.com/office/drawing/2014/main" id="{E732DDF9-91DB-4F86-A4E7-4144AF482CF2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108" name="Textfeld 9">
              <a:extLst>
                <a:ext uri="{FF2B5EF4-FFF2-40B4-BE49-F238E27FC236}">
                  <a16:creationId xmlns:a16="http://schemas.microsoft.com/office/drawing/2014/main" id="{F95A6F4A-D404-4847-8428-43D6B22F08AF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10" name="Eingekerbter Richtungspfeil 23">
              <a:extLst>
                <a:ext uri="{FF2B5EF4-FFF2-40B4-BE49-F238E27FC236}">
                  <a16:creationId xmlns:a16="http://schemas.microsoft.com/office/drawing/2014/main" id="{3839C782-F732-4672-B741-12CB426931D4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Eingekerbter Richtungspfeil 24">
              <a:extLst>
                <a:ext uri="{FF2B5EF4-FFF2-40B4-BE49-F238E27FC236}">
                  <a16:creationId xmlns:a16="http://schemas.microsoft.com/office/drawing/2014/main" id="{28164191-72BC-442A-91BA-6C6CD56E6B3A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Eingekerbter Richtungspfeil 25">
              <a:extLst>
                <a:ext uri="{FF2B5EF4-FFF2-40B4-BE49-F238E27FC236}">
                  <a16:creationId xmlns:a16="http://schemas.microsoft.com/office/drawing/2014/main" id="{CBA6AEEA-E3C1-4504-A0E8-561EEA271021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Textfeld 13">
              <a:extLst>
                <a:ext uri="{FF2B5EF4-FFF2-40B4-BE49-F238E27FC236}">
                  <a16:creationId xmlns:a16="http://schemas.microsoft.com/office/drawing/2014/main" id="{A54DB7A0-6A8C-4C5D-93E9-320AF74FCFD1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B437E-2A8F-41CF-B5F7-DAF9AA72E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0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9FE6-C570-4AC6-BBFA-FEEF65EC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RL+MCTS vs Baseline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8402-F45F-4255-A9E8-6A0127A0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61E06-CC9B-47F6-844C-D27F03E3DD72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6" name="Textfeld 13">
              <a:extLst>
                <a:ext uri="{FF2B5EF4-FFF2-40B4-BE49-F238E27FC236}">
                  <a16:creationId xmlns:a16="http://schemas.microsoft.com/office/drawing/2014/main" id="{4E27A0BE-2632-41EF-8D6E-9CCD00B7C21E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9B383AE-8708-44DA-A9EF-B68BA7CFF917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9" name="Textfeld 9">
              <a:extLst>
                <a:ext uri="{FF2B5EF4-FFF2-40B4-BE49-F238E27FC236}">
                  <a16:creationId xmlns:a16="http://schemas.microsoft.com/office/drawing/2014/main" id="{1845B2A2-0378-4E87-B351-7227254EBF52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0" name="Eingekerbter Richtungspfeil 23">
              <a:extLst>
                <a:ext uri="{FF2B5EF4-FFF2-40B4-BE49-F238E27FC236}">
                  <a16:creationId xmlns:a16="http://schemas.microsoft.com/office/drawing/2014/main" id="{0F9806BA-5B54-4B0D-B154-EFF0466327C3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Eingekerbter Richtungspfeil 24">
              <a:extLst>
                <a:ext uri="{FF2B5EF4-FFF2-40B4-BE49-F238E27FC236}">
                  <a16:creationId xmlns:a16="http://schemas.microsoft.com/office/drawing/2014/main" id="{9C1217C8-09EA-4666-AA74-87AEA407FE37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Eingekerbter Richtungspfeil 25">
              <a:extLst>
                <a:ext uri="{FF2B5EF4-FFF2-40B4-BE49-F238E27FC236}">
                  <a16:creationId xmlns:a16="http://schemas.microsoft.com/office/drawing/2014/main" id="{D5582595-5C14-4937-B4F1-3B9D87FBFCAA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feld 13">
              <a:extLst>
                <a:ext uri="{FF2B5EF4-FFF2-40B4-BE49-F238E27FC236}">
                  <a16:creationId xmlns:a16="http://schemas.microsoft.com/office/drawing/2014/main" id="{EB2F2E0A-96C5-4CFA-B504-8155A40DDBB5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793F69-A88E-4D57-BE9E-7C18DD1A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666" y="1259617"/>
            <a:ext cx="9954435" cy="489426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FC57C9A-85AA-419C-AA26-80310164EE84}"/>
              </a:ext>
            </a:extLst>
          </p:cNvPr>
          <p:cNvGrpSpPr/>
          <p:nvPr/>
        </p:nvGrpSpPr>
        <p:grpSpPr>
          <a:xfrm>
            <a:off x="3494100" y="946152"/>
            <a:ext cx="7066396" cy="1474736"/>
            <a:chOff x="3494100" y="946152"/>
            <a:chExt cx="7066396" cy="147473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151622-E764-4731-A3B3-C8F8E5593D9E}"/>
                </a:ext>
              </a:extLst>
            </p:cNvPr>
            <p:cNvSpPr/>
            <p:nvPr/>
          </p:nvSpPr>
          <p:spPr>
            <a:xfrm>
              <a:off x="6744072" y="2132856"/>
              <a:ext cx="3816424" cy="288032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81EBF5-7A83-4C26-90A5-0C98823BD0FB}"/>
                </a:ext>
              </a:extLst>
            </p:cNvPr>
            <p:cNvSpPr/>
            <p:nvPr/>
          </p:nvSpPr>
          <p:spPr>
            <a:xfrm>
              <a:off x="3494100" y="946152"/>
              <a:ext cx="3480532" cy="1125649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RL+MCTS converges to baseline success rate</a:t>
              </a: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B6392D59-0ACB-4B30-8AEA-13A4618A7980}"/>
                </a:ext>
              </a:extLst>
            </p:cNvPr>
            <p:cNvCxnSpPr>
              <a:cxnSpLocks/>
              <a:stCxn id="17" idx="6"/>
              <a:endCxn id="16" idx="0"/>
            </p:cNvCxnSpPr>
            <p:nvPr/>
          </p:nvCxnSpPr>
          <p:spPr>
            <a:xfrm>
              <a:off x="6974632" y="1508977"/>
              <a:ext cx="1677652" cy="623879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3608B3-9C50-46CD-8A1D-AEC58C8686F0}"/>
              </a:ext>
            </a:extLst>
          </p:cNvPr>
          <p:cNvGrpSpPr/>
          <p:nvPr/>
        </p:nvGrpSpPr>
        <p:grpSpPr>
          <a:xfrm>
            <a:off x="5650737" y="2801024"/>
            <a:ext cx="2891418" cy="2378208"/>
            <a:chOff x="5650737" y="2801024"/>
            <a:chExt cx="2891418" cy="237820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AE7B29B-254C-462A-8BEC-DF624DE9AD62}"/>
                </a:ext>
              </a:extLst>
            </p:cNvPr>
            <p:cNvSpPr/>
            <p:nvPr/>
          </p:nvSpPr>
          <p:spPr>
            <a:xfrm>
              <a:off x="5650737" y="2801024"/>
              <a:ext cx="1101854" cy="288032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920E08-05AB-4C6A-8FCE-6CE0A085E7FB}"/>
                </a:ext>
              </a:extLst>
            </p:cNvPr>
            <p:cNvSpPr/>
            <p:nvPr/>
          </p:nvSpPr>
          <p:spPr>
            <a:xfrm>
              <a:off x="6093883" y="3768945"/>
              <a:ext cx="2448272" cy="1410287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RL+MCTS surpasses baseline success rate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C9EA641B-8D35-42B2-9776-695A5E1B8A89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rot="16200000" flipV="1">
              <a:off x="6419898" y="2870823"/>
              <a:ext cx="679889" cy="111635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0A429-22A6-4ABB-8744-04907B1F0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0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9D7F-DB1D-44B5-B29D-5E664F3D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Clock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52207F-25F1-4A4B-A710-13BE41BA0C63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5" name="Textfeld 13">
              <a:extLst>
                <a:ext uri="{FF2B5EF4-FFF2-40B4-BE49-F238E27FC236}">
                  <a16:creationId xmlns:a16="http://schemas.microsoft.com/office/drawing/2014/main" id="{0ECD0AE1-955C-408D-B3DA-651289B6712F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6" name="Textfeld 7">
              <a:extLst>
                <a:ext uri="{FF2B5EF4-FFF2-40B4-BE49-F238E27FC236}">
                  <a16:creationId xmlns:a16="http://schemas.microsoft.com/office/drawing/2014/main" id="{A073A188-2A56-4F4B-B4FD-D0C7BE45F689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7" name="Textfeld 9">
              <a:extLst>
                <a:ext uri="{FF2B5EF4-FFF2-40B4-BE49-F238E27FC236}">
                  <a16:creationId xmlns:a16="http://schemas.microsoft.com/office/drawing/2014/main" id="{D4D4F3A7-CA63-4BA7-8E78-5FB21A365821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8" name="Eingekerbter Richtungspfeil 23">
              <a:extLst>
                <a:ext uri="{FF2B5EF4-FFF2-40B4-BE49-F238E27FC236}">
                  <a16:creationId xmlns:a16="http://schemas.microsoft.com/office/drawing/2014/main" id="{4539733A-F2EC-4BC6-BDE3-10BF34286737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Eingekerbter Richtungspfeil 24">
              <a:extLst>
                <a:ext uri="{FF2B5EF4-FFF2-40B4-BE49-F238E27FC236}">
                  <a16:creationId xmlns:a16="http://schemas.microsoft.com/office/drawing/2014/main" id="{09DA2E7C-7A42-44FA-B9AE-7B9084407621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25">
              <a:extLst>
                <a:ext uri="{FF2B5EF4-FFF2-40B4-BE49-F238E27FC236}">
                  <a16:creationId xmlns:a16="http://schemas.microsoft.com/office/drawing/2014/main" id="{A8AFBC86-59A2-41DD-943B-7B8F1B38F5E4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feld 13">
              <a:extLst>
                <a:ext uri="{FF2B5EF4-FFF2-40B4-BE49-F238E27FC236}">
                  <a16:creationId xmlns:a16="http://schemas.microsoft.com/office/drawing/2014/main" id="{586D9053-1B64-4A6F-BC60-469C79992787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6D0ABD2C-F31F-4038-B725-BA58CEF106E0}"/>
              </a:ext>
            </a:extLst>
          </p:cNvPr>
          <p:cNvGrpSpPr>
            <a:grpSpLocks/>
          </p:cNvGrpSpPr>
          <p:nvPr/>
        </p:nvGrpSpPr>
        <p:grpSpPr bwMode="auto">
          <a:xfrm>
            <a:off x="356023" y="1318035"/>
            <a:ext cx="11479954" cy="4680520"/>
            <a:chOff x="1162" y="1680"/>
            <a:chExt cx="3926" cy="1266"/>
          </a:xfrm>
        </p:grpSpPr>
        <p:sp>
          <p:nvSpPr>
            <p:cNvPr id="22" name="AutoShape 4">
              <a:extLst>
                <a:ext uri="{FF2B5EF4-FFF2-40B4-BE49-F238E27FC236}">
                  <a16:creationId xmlns:a16="http://schemas.microsoft.com/office/drawing/2014/main" id="{1F368F41-42D2-414C-BBAF-C620B422B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1680"/>
              <a:ext cx="643" cy="599"/>
            </a:xfrm>
            <a:prstGeom prst="homePlate">
              <a:avLst>
                <a:gd name="adj" fmla="val 18890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Scenario 06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741E572-C10F-4344-AC65-E2C0E0266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1680"/>
              <a:ext cx="3319" cy="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/>
            </a:p>
          </p:txBody>
        </p:sp>
        <p:sp>
          <p:nvSpPr>
            <p:cNvPr id="24" name="AutoShape 6">
              <a:extLst>
                <a:ext uri="{FF2B5EF4-FFF2-40B4-BE49-F238E27FC236}">
                  <a16:creationId xmlns:a16="http://schemas.microsoft.com/office/drawing/2014/main" id="{86D66447-71FE-465F-BBDC-F666F37AB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2334"/>
              <a:ext cx="643" cy="598"/>
            </a:xfrm>
            <a:prstGeom prst="homePlate">
              <a:avLst>
                <a:gd name="adj" fmla="val 18921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Scenario 08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9BBA64C-0739-4362-A28E-DF15F0D8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2334"/>
              <a:ext cx="3319" cy="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 dirty="0"/>
            </a:p>
          </p:txBody>
        </p:sp>
      </p:grpSp>
      <p:sp>
        <p:nvSpPr>
          <p:cNvPr id="14" name="AutoShape 3">
            <a:extLst>
              <a:ext uri="{FF2B5EF4-FFF2-40B4-BE49-F238E27FC236}">
                <a16:creationId xmlns:a16="http://schemas.microsoft.com/office/drawing/2014/main" id="{23636128-3DA4-4C02-AEE2-C9AFEAD392E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78088" y="1812925"/>
            <a:ext cx="900747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F911668-F8CA-4354-B6F7-59946D9F9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257" y="1836738"/>
            <a:ext cx="1793875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9FB43B4F-0E1E-4B70-9EDD-085105E1B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068" y="1836738"/>
            <a:ext cx="1793875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FCFE605-2005-4FAA-B727-25863989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943" y="1836738"/>
            <a:ext cx="1795463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1C30217-CB7D-418D-A859-93E0AE9F4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406" y="1836738"/>
            <a:ext cx="1793875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0CB4AE4-0570-49CA-A276-79039AA8D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257" y="2208213"/>
            <a:ext cx="1793875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B134DAF2-BF70-4F15-8F0E-D726E1EE6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068" y="2208213"/>
            <a:ext cx="1793875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EB4ECDDC-81CD-4E6C-94A3-08661845A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943" y="2208213"/>
            <a:ext cx="1795463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506FA7E-89E3-4FC7-9A38-A3524634D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406" y="2208213"/>
            <a:ext cx="1793875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231FDB90-2EAA-463F-B104-F9B5BFD8B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257" y="2579688"/>
            <a:ext cx="1793875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80E3066D-6992-444D-AFB8-0BB6EFA08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068" y="2579688"/>
            <a:ext cx="1793875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C3C4DABB-4FD4-4257-9908-B62FCFE3D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943" y="2579688"/>
            <a:ext cx="1795463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51F2A395-6488-4E9B-890C-9F7085D19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406" y="2579688"/>
            <a:ext cx="1793875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0">
            <a:extLst>
              <a:ext uri="{FF2B5EF4-FFF2-40B4-BE49-F238E27FC236}">
                <a16:creationId xmlns:a16="http://schemas.microsoft.com/office/drawing/2014/main" id="{391CEAB7-182A-4532-95D2-590A4EF41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8132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1">
            <a:extLst>
              <a:ext uri="{FF2B5EF4-FFF2-40B4-BE49-F238E27FC236}">
                <a16:creationId xmlns:a16="http://schemas.microsoft.com/office/drawing/2014/main" id="{DA4CDFCD-A847-40B8-87CC-C0377C5C23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6068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2">
            <a:extLst>
              <a:ext uri="{FF2B5EF4-FFF2-40B4-BE49-F238E27FC236}">
                <a16:creationId xmlns:a16="http://schemas.microsoft.com/office/drawing/2014/main" id="{981266ED-4B91-4302-8FA1-95BF3E386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9943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23">
            <a:extLst>
              <a:ext uri="{FF2B5EF4-FFF2-40B4-BE49-F238E27FC236}">
                <a16:creationId xmlns:a16="http://schemas.microsoft.com/office/drawing/2014/main" id="{E997A664-7B14-437F-890E-74EEDDD17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5406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4">
            <a:extLst>
              <a:ext uri="{FF2B5EF4-FFF2-40B4-BE49-F238E27FC236}">
                <a16:creationId xmlns:a16="http://schemas.microsoft.com/office/drawing/2014/main" id="{1BA98CF5-65CD-44E3-B44C-BBBD40EFB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9676" y="2208213"/>
            <a:ext cx="8985250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25">
            <a:extLst>
              <a:ext uri="{FF2B5EF4-FFF2-40B4-BE49-F238E27FC236}">
                <a16:creationId xmlns:a16="http://schemas.microsoft.com/office/drawing/2014/main" id="{409563BE-5F85-412C-BD80-4FD7DC9F6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9676" y="2579688"/>
            <a:ext cx="898525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6">
            <a:extLst>
              <a:ext uri="{FF2B5EF4-FFF2-40B4-BE49-F238E27FC236}">
                <a16:creationId xmlns:a16="http://schemas.microsoft.com/office/drawing/2014/main" id="{A0BF60DD-F06A-455F-9659-2C6CE8E764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4257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7">
            <a:extLst>
              <a:ext uri="{FF2B5EF4-FFF2-40B4-BE49-F238E27FC236}">
                <a16:creationId xmlns:a16="http://schemas.microsoft.com/office/drawing/2014/main" id="{2BB4230A-6DB6-4D8C-A0C3-77CDB3F53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9281" y="1830388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8">
            <a:extLst>
              <a:ext uri="{FF2B5EF4-FFF2-40B4-BE49-F238E27FC236}">
                <a16:creationId xmlns:a16="http://schemas.microsoft.com/office/drawing/2014/main" id="{4FFC411B-F4D7-45D5-9864-62BC58FA6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9676" y="1836738"/>
            <a:ext cx="898525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29">
            <a:extLst>
              <a:ext uri="{FF2B5EF4-FFF2-40B4-BE49-F238E27FC236}">
                <a16:creationId xmlns:a16="http://schemas.microsoft.com/office/drawing/2014/main" id="{6477906C-F447-4F71-947C-9D35AE63D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9676" y="2951163"/>
            <a:ext cx="898525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2FFB886B-2082-4E2B-B67B-585AEBD2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332" y="1895475"/>
            <a:ext cx="76835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2">
            <a:extLst>
              <a:ext uri="{FF2B5EF4-FFF2-40B4-BE49-F238E27FC236}">
                <a16:creationId xmlns:a16="http://schemas.microsoft.com/office/drawing/2014/main" id="{C237D82C-74E2-4198-9403-3060380B0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656" y="1895475"/>
            <a:ext cx="11382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Iterations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A9EF2559-2F2A-4DA8-BB0D-E45E66DB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918" y="1895475"/>
            <a:ext cx="10366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Success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4">
            <a:extLst>
              <a:ext uri="{FF2B5EF4-FFF2-40B4-BE49-F238E27FC236}">
                <a16:creationId xmlns:a16="http://schemas.microsoft.com/office/drawing/2014/main" id="{6E1F3BA3-0C8B-4E0C-8856-CC399626C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8306" y="1895475"/>
            <a:ext cx="12271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Wall clock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5">
            <a:extLst>
              <a:ext uri="{FF2B5EF4-FFF2-40B4-BE49-F238E27FC236}">
                <a16:creationId xmlns:a16="http://schemas.microsoft.com/office/drawing/2014/main" id="{EA12DC75-BC6E-47E0-9BE6-8AB6FA97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332" y="2266950"/>
            <a:ext cx="10964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RL+MCTS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7">
            <a:extLst>
              <a:ext uri="{FF2B5EF4-FFF2-40B4-BE49-F238E27FC236}">
                <a16:creationId xmlns:a16="http://schemas.microsoft.com/office/drawing/2014/main" id="{E651F80B-D425-4D88-8B6A-7F2F9FFE6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093" y="2274888"/>
            <a:ext cx="481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77DC6F1B-0755-4B10-87FB-43AE8B28C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055" y="2274888"/>
            <a:ext cx="4488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0.99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CDB2BCF1-CC9A-4CAE-8CC0-C35565449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031" y="2274888"/>
            <a:ext cx="785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2m43s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0">
            <a:extLst>
              <a:ext uri="{FF2B5EF4-FFF2-40B4-BE49-F238E27FC236}">
                <a16:creationId xmlns:a16="http://schemas.microsoft.com/office/drawing/2014/main" id="{E7C212DE-8ECD-41FD-AA98-F20A662C8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332" y="2638425"/>
            <a:ext cx="9489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42">
            <a:extLst>
              <a:ext uri="{FF2B5EF4-FFF2-40B4-BE49-F238E27FC236}">
                <a16:creationId xmlns:a16="http://schemas.microsoft.com/office/drawing/2014/main" id="{C2320EAE-6177-44F3-9A19-AADA835A5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093" y="2646363"/>
            <a:ext cx="481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B965D4D9-42C8-426A-A2C3-DF5F8521D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056" y="2646363"/>
            <a:ext cx="4488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0.99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3AD9E2B9-C034-45F8-9CD0-C571342FA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693" y="2646363"/>
            <a:ext cx="3413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D6D546-316F-4E34-B1D5-D224900A0C41}"/>
              </a:ext>
            </a:extLst>
          </p:cNvPr>
          <p:cNvSpPr/>
          <p:nvPr/>
        </p:nvSpPr>
        <p:spPr>
          <a:xfrm>
            <a:off x="8805406" y="1837944"/>
            <a:ext cx="1790471" cy="1120775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AF1EB4-5E5B-469D-813A-D761D0E55F39}"/>
              </a:ext>
            </a:extLst>
          </p:cNvPr>
          <p:cNvSpPr/>
          <p:nvPr/>
        </p:nvSpPr>
        <p:spPr>
          <a:xfrm>
            <a:off x="5215217" y="1836738"/>
            <a:ext cx="3593592" cy="1120775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AutoShape 46">
            <a:extLst>
              <a:ext uri="{FF2B5EF4-FFF2-40B4-BE49-F238E27FC236}">
                <a16:creationId xmlns:a16="http://schemas.microsoft.com/office/drawing/2014/main" id="{AF4612C3-0E00-4ACD-8507-A6FBA9CA215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86025" y="4233672"/>
            <a:ext cx="900906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48">
            <a:extLst>
              <a:ext uri="{FF2B5EF4-FFF2-40B4-BE49-F238E27FC236}">
                <a16:creationId xmlns:a16="http://schemas.microsoft.com/office/drawing/2014/main" id="{9E5ED795-82FE-41B9-80A7-2E8587ED8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63" y="4257485"/>
            <a:ext cx="1793875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50">
            <a:extLst>
              <a:ext uri="{FF2B5EF4-FFF2-40B4-BE49-F238E27FC236}">
                <a16:creationId xmlns:a16="http://schemas.microsoft.com/office/drawing/2014/main" id="{3ED64545-A1B7-4AC6-9F27-41CD8F92F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719" y="4257485"/>
            <a:ext cx="1795463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51">
            <a:extLst>
              <a:ext uri="{FF2B5EF4-FFF2-40B4-BE49-F238E27FC236}">
                <a16:creationId xmlns:a16="http://schemas.microsoft.com/office/drawing/2014/main" id="{455DF3A2-75FE-4711-9278-A53FF731A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82" y="4257485"/>
            <a:ext cx="1795463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52">
            <a:extLst>
              <a:ext uri="{FF2B5EF4-FFF2-40B4-BE49-F238E27FC236}">
                <a16:creationId xmlns:a16="http://schemas.microsoft.com/office/drawing/2014/main" id="{55ECE1B7-61A5-4341-8A17-71120BC12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4" y="4257485"/>
            <a:ext cx="1793875" cy="371475"/>
          </a:xfrm>
          <a:prstGeom prst="rect">
            <a:avLst/>
          </a:prstGeom>
          <a:solidFill>
            <a:srgbClr val="0096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53">
            <a:extLst>
              <a:ext uri="{FF2B5EF4-FFF2-40B4-BE49-F238E27FC236}">
                <a16:creationId xmlns:a16="http://schemas.microsoft.com/office/drawing/2014/main" id="{32F69993-4E5D-4138-A984-40C153600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63" y="4628960"/>
            <a:ext cx="1793875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AD750912-3726-44D4-8A94-38616CD4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719" y="4628960"/>
            <a:ext cx="1795463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56">
            <a:extLst>
              <a:ext uri="{FF2B5EF4-FFF2-40B4-BE49-F238E27FC236}">
                <a16:creationId xmlns:a16="http://schemas.microsoft.com/office/drawing/2014/main" id="{2071A9F4-0507-436D-B1DE-8108A8E8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82" y="4628960"/>
            <a:ext cx="1795463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030CE4D9-270C-4149-9C8A-EADCC8D6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4" y="4628960"/>
            <a:ext cx="1793875" cy="371475"/>
          </a:xfrm>
          <a:prstGeom prst="rect">
            <a:avLst/>
          </a:prstGeom>
          <a:solidFill>
            <a:srgbClr val="CB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58">
            <a:extLst>
              <a:ext uri="{FF2B5EF4-FFF2-40B4-BE49-F238E27FC236}">
                <a16:creationId xmlns:a16="http://schemas.microsoft.com/office/drawing/2014/main" id="{9074D10F-6409-4017-9121-6C0E3CDFF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63" y="5000435"/>
            <a:ext cx="1793875" cy="369888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60">
            <a:extLst>
              <a:ext uri="{FF2B5EF4-FFF2-40B4-BE49-F238E27FC236}">
                <a16:creationId xmlns:a16="http://schemas.microsoft.com/office/drawing/2014/main" id="{D3A5B19C-8D84-4389-AE72-68433F994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719" y="5000435"/>
            <a:ext cx="1795463" cy="369888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61">
            <a:extLst>
              <a:ext uri="{FF2B5EF4-FFF2-40B4-BE49-F238E27FC236}">
                <a16:creationId xmlns:a16="http://schemas.microsoft.com/office/drawing/2014/main" id="{13A95D63-451B-4D44-8FB3-D3848E54A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82" y="5000435"/>
            <a:ext cx="1795463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62">
            <a:extLst>
              <a:ext uri="{FF2B5EF4-FFF2-40B4-BE49-F238E27FC236}">
                <a16:creationId xmlns:a16="http://schemas.microsoft.com/office/drawing/2014/main" id="{3760CC3C-0AFD-4541-AAB7-94B6E18A7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644" y="5000435"/>
            <a:ext cx="1793875" cy="371475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3">
            <a:extLst>
              <a:ext uri="{FF2B5EF4-FFF2-40B4-BE49-F238E27FC236}">
                <a16:creationId xmlns:a16="http://schemas.microsoft.com/office/drawing/2014/main" id="{42C6A62B-DC66-4426-A385-681817D7C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3238" y="4251135"/>
            <a:ext cx="0" cy="11255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D0892635-8B82-4DD2-A108-FDE4FB49F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3719" y="4251135"/>
            <a:ext cx="0" cy="11255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5">
            <a:extLst>
              <a:ext uri="{FF2B5EF4-FFF2-40B4-BE49-F238E27FC236}">
                <a16:creationId xmlns:a16="http://schemas.microsoft.com/office/drawing/2014/main" id="{8163A144-C59F-4E6C-A861-B84369BE8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9182" y="4251135"/>
            <a:ext cx="0" cy="11255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6">
            <a:extLst>
              <a:ext uri="{FF2B5EF4-FFF2-40B4-BE49-F238E27FC236}">
                <a16:creationId xmlns:a16="http://schemas.microsoft.com/office/drawing/2014/main" id="{7226E90D-AE72-45BA-AB33-7B6E594BA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4644" y="4251135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67">
            <a:extLst>
              <a:ext uri="{FF2B5EF4-FFF2-40B4-BE49-F238E27FC236}">
                <a16:creationId xmlns:a16="http://schemas.microsoft.com/office/drawing/2014/main" id="{2C031790-9E62-4C41-9362-5D60A566D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4628960"/>
            <a:ext cx="8986838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8">
            <a:extLst>
              <a:ext uri="{FF2B5EF4-FFF2-40B4-BE49-F238E27FC236}">
                <a16:creationId xmlns:a16="http://schemas.microsoft.com/office/drawing/2014/main" id="{2B35C2F7-9FBE-4B54-BCB7-6E1F4A443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5000435"/>
            <a:ext cx="898683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9">
            <a:extLst>
              <a:ext uri="{FF2B5EF4-FFF2-40B4-BE49-F238E27FC236}">
                <a16:creationId xmlns:a16="http://schemas.microsoft.com/office/drawing/2014/main" id="{E9BB9BA0-DBAE-40B0-B9E3-F513458E7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363" y="4251135"/>
            <a:ext cx="0" cy="11255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70">
            <a:extLst>
              <a:ext uri="{FF2B5EF4-FFF2-40B4-BE49-F238E27FC236}">
                <a16:creationId xmlns:a16="http://schemas.microsoft.com/office/drawing/2014/main" id="{7539AE83-3E91-4CE8-9DE1-B65D0B376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8519" y="4251135"/>
            <a:ext cx="0" cy="1127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71">
            <a:extLst>
              <a:ext uri="{FF2B5EF4-FFF2-40B4-BE49-F238E27FC236}">
                <a16:creationId xmlns:a16="http://schemas.microsoft.com/office/drawing/2014/main" id="{4514E762-1FBA-469B-9C7B-F1E15FBE3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4257485"/>
            <a:ext cx="898683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72">
            <a:extLst>
              <a:ext uri="{FF2B5EF4-FFF2-40B4-BE49-F238E27FC236}">
                <a16:creationId xmlns:a16="http://schemas.microsoft.com/office/drawing/2014/main" id="{02296CE4-63CD-4AD4-863E-36E716C89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5371910"/>
            <a:ext cx="898683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 73">
            <a:extLst>
              <a:ext uri="{FF2B5EF4-FFF2-40B4-BE49-F238E27FC236}">
                <a16:creationId xmlns:a16="http://schemas.microsoft.com/office/drawing/2014/main" id="{514357CB-88BF-4777-8DCE-FFAAA6857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438" y="4313047"/>
            <a:ext cx="8128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75">
            <a:extLst>
              <a:ext uri="{FF2B5EF4-FFF2-40B4-BE49-F238E27FC236}">
                <a16:creationId xmlns:a16="http://schemas.microsoft.com/office/drawing/2014/main" id="{CC1A9CFD-63E0-4CD4-AC28-66F7DFF6C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894" y="4313047"/>
            <a:ext cx="120332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Iterations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76">
            <a:extLst>
              <a:ext uri="{FF2B5EF4-FFF2-40B4-BE49-F238E27FC236}">
                <a16:creationId xmlns:a16="http://schemas.microsoft.com/office/drawing/2014/main" id="{F63FEC1B-0A64-415B-8A3C-7E7359E4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157" y="4313047"/>
            <a:ext cx="109855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Success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77">
            <a:extLst>
              <a:ext uri="{FF2B5EF4-FFF2-40B4-BE49-F238E27FC236}">
                <a16:creationId xmlns:a16="http://schemas.microsoft.com/office/drawing/2014/main" id="{BFCF5A1F-9C34-4CE8-89BC-B52B447CD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544" y="4313047"/>
            <a:ext cx="12969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Wall clock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78">
            <a:extLst>
              <a:ext uri="{FF2B5EF4-FFF2-40B4-BE49-F238E27FC236}">
                <a16:creationId xmlns:a16="http://schemas.microsoft.com/office/drawing/2014/main" id="{B461CABB-82E2-4920-AE93-803AE8AFE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438" y="4684522"/>
            <a:ext cx="10964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0000"/>
                </a:solidFill>
              </a:rPr>
              <a:t>RL+MCTS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80">
            <a:extLst>
              <a:ext uri="{FF2B5EF4-FFF2-40B4-BE49-F238E27FC236}">
                <a16:creationId xmlns:a16="http://schemas.microsoft.com/office/drawing/2014/main" id="{45F7D12C-5EB3-4246-A777-F3995758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44" y="4692460"/>
            <a:ext cx="354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81">
            <a:extLst>
              <a:ext uri="{FF2B5EF4-FFF2-40B4-BE49-F238E27FC236}">
                <a16:creationId xmlns:a16="http://schemas.microsoft.com/office/drawing/2014/main" id="{7BE3F937-57A4-4885-AED4-8BE92FB1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290" y="4692460"/>
            <a:ext cx="4488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0.84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82">
            <a:extLst>
              <a:ext uri="{FF2B5EF4-FFF2-40B4-BE49-F238E27FC236}">
                <a16:creationId xmlns:a16="http://schemas.microsoft.com/office/drawing/2014/main" id="{E7DA4691-AC2E-48D3-AC66-90173105B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9019" y="4692460"/>
            <a:ext cx="46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49s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83">
            <a:extLst>
              <a:ext uri="{FF2B5EF4-FFF2-40B4-BE49-F238E27FC236}">
                <a16:creationId xmlns:a16="http://schemas.microsoft.com/office/drawing/2014/main" id="{66F5152E-DD66-4B01-BB2C-AE365D65E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438" y="5055997"/>
            <a:ext cx="9489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85">
            <a:extLst>
              <a:ext uri="{FF2B5EF4-FFF2-40B4-BE49-F238E27FC236}">
                <a16:creationId xmlns:a16="http://schemas.microsoft.com/office/drawing/2014/main" id="{A8A64D42-1467-408F-8ED1-F4A82833A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744" y="5063935"/>
            <a:ext cx="482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86">
            <a:extLst>
              <a:ext uri="{FF2B5EF4-FFF2-40B4-BE49-F238E27FC236}">
                <a16:creationId xmlns:a16="http://schemas.microsoft.com/office/drawing/2014/main" id="{4AB4BBAD-0F43-4B4C-88C9-E362E8953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055" y="5063935"/>
            <a:ext cx="4488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0.87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87">
            <a:extLst>
              <a:ext uri="{FF2B5EF4-FFF2-40B4-BE49-F238E27FC236}">
                <a16:creationId xmlns:a16="http://schemas.microsoft.com/office/drawing/2014/main" id="{1A7F885C-399E-48E2-9B69-C022B6B6C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9019" y="5063935"/>
            <a:ext cx="46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57s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CEBC4F-EDA9-4258-809D-58A278D0C979}"/>
              </a:ext>
            </a:extLst>
          </p:cNvPr>
          <p:cNvSpPr/>
          <p:nvPr/>
        </p:nvSpPr>
        <p:spPr>
          <a:xfrm>
            <a:off x="5208132" y="4264801"/>
            <a:ext cx="3593592" cy="1120775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B585152-4C37-4DC0-8C1B-BC4ABBE6D9D4}"/>
              </a:ext>
            </a:extLst>
          </p:cNvPr>
          <p:cNvSpPr/>
          <p:nvPr/>
        </p:nvSpPr>
        <p:spPr>
          <a:xfrm>
            <a:off x="8795627" y="4264801"/>
            <a:ext cx="1801216" cy="1120775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8B62F-543B-4547-806E-FFD39D580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9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9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2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5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8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1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1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1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4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7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9" grpId="0"/>
      <p:bldP spid="49" grpId="1"/>
      <p:bldP spid="50" grpId="0"/>
      <p:bldP spid="50" grpId="1"/>
      <p:bldP spid="51" grpId="0"/>
      <p:bldP spid="51" grpId="1"/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8" grpId="0" animBg="1"/>
      <p:bldP spid="78" grpId="1" animBg="1"/>
      <p:bldP spid="79" grpId="0" animBg="1"/>
      <p:bldP spid="79" grpId="1" animBg="1"/>
      <p:bldP spid="80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98" grpId="0"/>
      <p:bldP spid="98" grpId="1"/>
      <p:bldP spid="99" grpId="0"/>
      <p:bldP spid="99" grpId="1"/>
      <p:bldP spid="100" grpId="0"/>
      <p:bldP spid="112" grpId="0" animBg="1"/>
      <p:bldP spid="112" grpId="1" animBg="1"/>
      <p:bldP spid="1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FF10-B059-4519-B580-CC9A1DF1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08 vs Scenario 06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8D4A4-BA64-4241-82FB-A322830F8F3F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5" name="Textfeld 13">
              <a:extLst>
                <a:ext uri="{FF2B5EF4-FFF2-40B4-BE49-F238E27FC236}">
                  <a16:creationId xmlns:a16="http://schemas.microsoft.com/office/drawing/2014/main" id="{4E9EA3F9-3C7E-4292-B0FE-A27D14DDD83A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6" name="Textfeld 7">
              <a:extLst>
                <a:ext uri="{FF2B5EF4-FFF2-40B4-BE49-F238E27FC236}">
                  <a16:creationId xmlns:a16="http://schemas.microsoft.com/office/drawing/2014/main" id="{26864388-0C98-4501-8198-72CBB96D74D9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7" name="Textfeld 9">
              <a:extLst>
                <a:ext uri="{FF2B5EF4-FFF2-40B4-BE49-F238E27FC236}">
                  <a16:creationId xmlns:a16="http://schemas.microsoft.com/office/drawing/2014/main" id="{D0FEECB2-B66E-47AF-AB69-C63396AA71C8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8" name="Eingekerbter Richtungspfeil 23">
              <a:extLst>
                <a:ext uri="{FF2B5EF4-FFF2-40B4-BE49-F238E27FC236}">
                  <a16:creationId xmlns:a16="http://schemas.microsoft.com/office/drawing/2014/main" id="{EC408365-7166-483D-98C5-1462C3DDDC00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24">
              <a:extLst>
                <a:ext uri="{FF2B5EF4-FFF2-40B4-BE49-F238E27FC236}">
                  <a16:creationId xmlns:a16="http://schemas.microsoft.com/office/drawing/2014/main" id="{EE2056BD-2CA9-4CFE-9786-435F2FD1349E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Eingekerbter Richtungspfeil 25">
              <a:extLst>
                <a:ext uri="{FF2B5EF4-FFF2-40B4-BE49-F238E27FC236}">
                  <a16:creationId xmlns:a16="http://schemas.microsoft.com/office/drawing/2014/main" id="{AE518AA1-315C-467A-A7E1-1D6F1FD0B6EF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feld 13">
              <a:extLst>
                <a:ext uri="{FF2B5EF4-FFF2-40B4-BE49-F238E27FC236}">
                  <a16:creationId xmlns:a16="http://schemas.microsoft.com/office/drawing/2014/main" id="{76370B1A-F927-4EC8-A091-FAF288AF6E82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A93D19E7-AA6C-46B0-86C7-5C5AF09034A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496" y="1499616"/>
            <a:ext cx="8778240" cy="1920240"/>
          </a:xfrm>
          <a:prstGeom prst="rect">
            <a:avLst/>
          </a:prstGeom>
        </p:spPr>
      </p:pic>
      <p:grpSp>
        <p:nvGrpSpPr>
          <p:cNvPr id="23" name="Group 3">
            <a:extLst>
              <a:ext uri="{FF2B5EF4-FFF2-40B4-BE49-F238E27FC236}">
                <a16:creationId xmlns:a16="http://schemas.microsoft.com/office/drawing/2014/main" id="{90C16DD7-6C4C-4A6E-AC16-6537FA5BFD32}"/>
              </a:ext>
            </a:extLst>
          </p:cNvPr>
          <p:cNvGrpSpPr>
            <a:grpSpLocks/>
          </p:cNvGrpSpPr>
          <p:nvPr/>
        </p:nvGrpSpPr>
        <p:grpSpPr bwMode="auto">
          <a:xfrm>
            <a:off x="356023" y="1318035"/>
            <a:ext cx="11479954" cy="4680520"/>
            <a:chOff x="1162" y="1680"/>
            <a:chExt cx="3926" cy="1266"/>
          </a:xfrm>
        </p:grpSpPr>
        <p:sp>
          <p:nvSpPr>
            <p:cNvPr id="24" name="AutoShape 4">
              <a:extLst>
                <a:ext uri="{FF2B5EF4-FFF2-40B4-BE49-F238E27FC236}">
                  <a16:creationId xmlns:a16="http://schemas.microsoft.com/office/drawing/2014/main" id="{7AC31FA5-E8EA-4DD5-B7C3-4A3419961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1680"/>
              <a:ext cx="643" cy="599"/>
            </a:xfrm>
            <a:prstGeom prst="homePlate">
              <a:avLst>
                <a:gd name="adj" fmla="val 18890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Scenario 06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0DA56A1-68CA-4276-B3E8-58D733A36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1680"/>
              <a:ext cx="3319" cy="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/>
            </a:p>
          </p:txBody>
        </p:sp>
        <p:sp>
          <p:nvSpPr>
            <p:cNvPr id="26" name="AutoShape 6">
              <a:extLst>
                <a:ext uri="{FF2B5EF4-FFF2-40B4-BE49-F238E27FC236}">
                  <a16:creationId xmlns:a16="http://schemas.microsoft.com/office/drawing/2014/main" id="{F2510291-2D8F-45B8-BAE4-EA221DC6E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" y="2334"/>
              <a:ext cx="643" cy="598"/>
            </a:xfrm>
            <a:prstGeom prst="homePlate">
              <a:avLst>
                <a:gd name="adj" fmla="val 18921"/>
              </a:avLst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en-GB" sz="2000" b="1" dirty="0">
                  <a:solidFill>
                    <a:schemeClr val="bg1"/>
                  </a:solidFill>
                </a:rPr>
                <a:t>Scenario 08</a:t>
              </a:r>
              <a:endParaRPr lang="en-GB" sz="2000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FB9FA37B-2240-41D8-BF86-A9CDF7660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2334"/>
              <a:ext cx="3319" cy="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44"/>
                </a:cxn>
                <a:cxn ang="0">
                  <a:pos x="0" y="720"/>
                </a:cxn>
                <a:cxn ang="0">
                  <a:pos x="4464" y="720"/>
                </a:cxn>
                <a:cxn ang="0">
                  <a:pos x="4464" y="0"/>
                </a:cxn>
                <a:cxn ang="0">
                  <a:pos x="0" y="0"/>
                </a:cxn>
              </a:cxnLst>
              <a:rect l="0" t="0" r="r" b="b"/>
              <a:pathLst>
                <a:path w="4465" h="721">
                  <a:moveTo>
                    <a:pt x="0" y="0"/>
                  </a:moveTo>
                  <a:lnTo>
                    <a:pt x="144" y="344"/>
                  </a:lnTo>
                  <a:lnTo>
                    <a:pt x="0" y="720"/>
                  </a:lnTo>
                  <a:lnTo>
                    <a:pt x="4464" y="720"/>
                  </a:lnTo>
                  <a:lnTo>
                    <a:pt x="4464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8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45720" rIns="45720"/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en-US" dirty="0"/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963A1116-DE3B-44E4-A40D-0E2F1C91281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5496" y="3922776"/>
            <a:ext cx="8778240" cy="192024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0B4EC07-29D2-4E93-903F-93007AF9C4F1}"/>
              </a:ext>
            </a:extLst>
          </p:cNvPr>
          <p:cNvSpPr/>
          <p:nvPr/>
        </p:nvSpPr>
        <p:spPr>
          <a:xfrm>
            <a:off x="5642218" y="1499616"/>
            <a:ext cx="1677918" cy="1497336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C4CE49AA-D063-4E34-AC0B-38655B627DCB}"/>
              </a:ext>
            </a:extLst>
          </p:cNvPr>
          <p:cNvCxnSpPr>
            <a:cxnSpLocks/>
          </p:cNvCxnSpPr>
          <p:nvPr/>
        </p:nvCxnSpPr>
        <p:spPr>
          <a:xfrm flipV="1">
            <a:off x="6816080" y="2101424"/>
            <a:ext cx="504056" cy="24745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E32F594-8DDC-4938-A4E2-0D5673EF2995}"/>
              </a:ext>
            </a:extLst>
          </p:cNvPr>
          <p:cNvCxnSpPr>
            <a:cxnSpLocks/>
          </p:cNvCxnSpPr>
          <p:nvPr/>
        </p:nvCxnSpPr>
        <p:spPr>
          <a:xfrm>
            <a:off x="6744072" y="1820769"/>
            <a:ext cx="288032" cy="27210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5D6B5F0-6F98-4D23-9CB8-888B28B03BE9}"/>
              </a:ext>
            </a:extLst>
          </p:cNvPr>
          <p:cNvSpPr/>
          <p:nvPr/>
        </p:nvSpPr>
        <p:spPr>
          <a:xfrm>
            <a:off x="2318072" y="3068960"/>
            <a:ext cx="4896544" cy="42821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Scenario solvable through basic lane changes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3B5A3C1-E0D1-4AF8-96EA-A816311BF065}"/>
              </a:ext>
            </a:extLst>
          </p:cNvPr>
          <p:cNvCxnSpPr>
            <a:stCxn id="35" idx="0"/>
            <a:endCxn id="30" idx="1"/>
          </p:cNvCxnSpPr>
          <p:nvPr/>
        </p:nvCxnSpPr>
        <p:spPr>
          <a:xfrm rot="5400000" flipH="1" flipV="1">
            <a:off x="4793943" y="2220685"/>
            <a:ext cx="820676" cy="8758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657932A-CE34-40D6-89D5-87A015429CDF}"/>
              </a:ext>
            </a:extLst>
          </p:cNvPr>
          <p:cNvSpPr/>
          <p:nvPr/>
        </p:nvSpPr>
        <p:spPr>
          <a:xfrm>
            <a:off x="4367808" y="3922776"/>
            <a:ext cx="2952328" cy="1066424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7EE32D6-5FB6-45AF-8C37-C4EF6606FCB3}"/>
              </a:ext>
            </a:extLst>
          </p:cNvPr>
          <p:cNvSpPr/>
          <p:nvPr/>
        </p:nvSpPr>
        <p:spPr>
          <a:xfrm>
            <a:off x="2318072" y="5358384"/>
            <a:ext cx="4896544" cy="588412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Requires complex interactions and driving between lanes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51717C15-8EAF-48F1-9DC7-356BD38BBD80}"/>
              </a:ext>
            </a:extLst>
          </p:cNvPr>
          <p:cNvCxnSpPr>
            <a:cxnSpLocks/>
          </p:cNvCxnSpPr>
          <p:nvPr/>
        </p:nvCxnSpPr>
        <p:spPr>
          <a:xfrm flipV="1">
            <a:off x="5614077" y="4470219"/>
            <a:ext cx="1346019" cy="1680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0BB69ED-A0F8-4AE6-99B3-2F6E13A049D1}"/>
              </a:ext>
            </a:extLst>
          </p:cNvPr>
          <p:cNvCxnSpPr>
            <a:cxnSpLocks/>
          </p:cNvCxnSpPr>
          <p:nvPr/>
        </p:nvCxnSpPr>
        <p:spPr>
          <a:xfrm>
            <a:off x="5614077" y="4317846"/>
            <a:ext cx="1346019" cy="1523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CB52A5B-6F24-4537-8134-23FCDAE8A73D}"/>
              </a:ext>
            </a:extLst>
          </p:cNvPr>
          <p:cNvCxnSpPr>
            <a:stCxn id="39" idx="0"/>
            <a:endCxn id="38" idx="2"/>
          </p:cNvCxnSpPr>
          <p:nvPr/>
        </p:nvCxnSpPr>
        <p:spPr>
          <a:xfrm rot="5400000" flipH="1" flipV="1">
            <a:off x="5120566" y="4634978"/>
            <a:ext cx="369184" cy="10776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74CEF-572A-4C36-AD12-B73FEF20D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9FE6-C570-4AC6-BBFA-FEEF65EC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Components (Scenario 08)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8402-F45F-4255-A9E8-6A0127A0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61E06-CC9B-47F6-844C-D27F03E3DD72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6" name="Textfeld 13">
              <a:extLst>
                <a:ext uri="{FF2B5EF4-FFF2-40B4-BE49-F238E27FC236}">
                  <a16:creationId xmlns:a16="http://schemas.microsoft.com/office/drawing/2014/main" id="{4E27A0BE-2632-41EF-8D6E-9CCD00B7C21E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9B383AE-8708-44DA-A9EF-B68BA7CFF917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9" name="Textfeld 9">
              <a:extLst>
                <a:ext uri="{FF2B5EF4-FFF2-40B4-BE49-F238E27FC236}">
                  <a16:creationId xmlns:a16="http://schemas.microsoft.com/office/drawing/2014/main" id="{1845B2A2-0378-4E87-B351-7227254EBF52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0" name="Eingekerbter Richtungspfeil 23">
              <a:extLst>
                <a:ext uri="{FF2B5EF4-FFF2-40B4-BE49-F238E27FC236}">
                  <a16:creationId xmlns:a16="http://schemas.microsoft.com/office/drawing/2014/main" id="{0F9806BA-5B54-4B0D-B154-EFF0466327C3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Eingekerbter Richtungspfeil 24">
              <a:extLst>
                <a:ext uri="{FF2B5EF4-FFF2-40B4-BE49-F238E27FC236}">
                  <a16:creationId xmlns:a16="http://schemas.microsoft.com/office/drawing/2014/main" id="{9C1217C8-09EA-4666-AA74-87AEA407FE37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Eingekerbter Richtungspfeil 25">
              <a:extLst>
                <a:ext uri="{FF2B5EF4-FFF2-40B4-BE49-F238E27FC236}">
                  <a16:creationId xmlns:a16="http://schemas.microsoft.com/office/drawing/2014/main" id="{D5582595-5C14-4937-B4F1-3B9D87FBFCAA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feld 13">
              <a:extLst>
                <a:ext uri="{FF2B5EF4-FFF2-40B4-BE49-F238E27FC236}">
                  <a16:creationId xmlns:a16="http://schemas.microsoft.com/office/drawing/2014/main" id="{EB2F2E0A-96C5-4CFA-B504-8155A40DDBB5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793F69-A88E-4D57-BE9E-7C18DD1A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667" y="1259617"/>
            <a:ext cx="9954433" cy="489426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DAFC0F-3F34-4979-A5AB-785762ED169C}"/>
              </a:ext>
            </a:extLst>
          </p:cNvPr>
          <p:cNvGrpSpPr/>
          <p:nvPr/>
        </p:nvGrpSpPr>
        <p:grpSpPr>
          <a:xfrm>
            <a:off x="4526360" y="998016"/>
            <a:ext cx="5913870" cy="1549116"/>
            <a:chOff x="4526360" y="998016"/>
            <a:chExt cx="5913870" cy="154911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DBFA7F1-2406-4B29-97C7-92034354237B}"/>
                </a:ext>
              </a:extLst>
            </p:cNvPr>
            <p:cNvSpPr/>
            <p:nvPr/>
          </p:nvSpPr>
          <p:spPr>
            <a:xfrm>
              <a:off x="8184231" y="2259100"/>
              <a:ext cx="2255999" cy="288032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8600D27-2B14-42B8-939E-E1A60DB08EC8}"/>
                    </a:ext>
                  </a:extLst>
                </p:cNvPr>
                <p:cNvSpPr/>
                <p:nvPr/>
              </p:nvSpPr>
              <p:spPr>
                <a:xfrm>
                  <a:off x="4526360" y="998016"/>
                  <a:ext cx="2448272" cy="1073785"/>
                </a:xfrm>
                <a:prstGeom prst="ellipse">
                  <a:avLst/>
                </a:prstGeom>
                <a:solidFill>
                  <a:schemeClr val="accent1">
                    <a:alpha val="3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No significant difference when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&gt;1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8600D27-2B14-42B8-939E-E1A60DB08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360" y="998016"/>
                  <a:ext cx="2448272" cy="1073785"/>
                </a:xfrm>
                <a:prstGeom prst="ellipse">
                  <a:avLst/>
                </a:prstGeom>
                <a:blipFill>
                  <a:blip r:embed="rId4"/>
                  <a:stretch>
                    <a:fillRect b="-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479243F2-91FE-4318-B5A5-157C0F64A37F}"/>
                </a:ext>
              </a:extLst>
            </p:cNvPr>
            <p:cNvCxnSpPr>
              <a:cxnSpLocks/>
              <a:stCxn id="18" idx="6"/>
              <a:endCxn id="17" idx="0"/>
            </p:cNvCxnSpPr>
            <p:nvPr/>
          </p:nvCxnSpPr>
          <p:spPr>
            <a:xfrm>
              <a:off x="6974632" y="1534909"/>
              <a:ext cx="2337599" cy="724191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26FACF-C86F-453A-A6E2-1D360392CEA4}"/>
              </a:ext>
            </a:extLst>
          </p:cNvPr>
          <p:cNvGrpSpPr/>
          <p:nvPr/>
        </p:nvGrpSpPr>
        <p:grpSpPr>
          <a:xfrm>
            <a:off x="3907024" y="1363152"/>
            <a:ext cx="2448272" cy="3001952"/>
            <a:chOff x="3907024" y="1363152"/>
            <a:chExt cx="2448272" cy="300195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B4B6782-88F3-4ACD-AC2E-7F01FF54185C}"/>
                </a:ext>
              </a:extLst>
            </p:cNvPr>
            <p:cNvCxnSpPr/>
            <p:nvPr/>
          </p:nvCxnSpPr>
          <p:spPr>
            <a:xfrm>
              <a:off x="6312024" y="2924944"/>
              <a:ext cx="0" cy="14401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2B17C2-CDC8-4FDE-8B75-2819F85F6A06}"/>
                </a:ext>
              </a:extLst>
            </p:cNvPr>
            <p:cNvSpPr/>
            <p:nvPr/>
          </p:nvSpPr>
          <p:spPr>
            <a:xfrm>
              <a:off x="3907024" y="1363152"/>
              <a:ext cx="2448272" cy="1417299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Multiple mixture components are needed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3EC6E9B1-8A89-442A-BFB6-7282AA313CF6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rot="16200000" flipH="1">
              <a:off x="5237375" y="2674236"/>
              <a:ext cx="968434" cy="1180864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D9388-D65C-4755-B2AE-61D08F060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20DD-80DB-439C-9399-081F7507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B389-5F85-4552-AD32-23329EE8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multiple components help?</a:t>
            </a:r>
          </a:p>
          <a:p>
            <a:r>
              <a:rPr lang="en-US" dirty="0"/>
              <a:t>Sampling over whole longitudinal range helps avoid collisions!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135EA4-B43D-44F1-B066-36E5917D0E31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7" name="Textfeld 13">
              <a:extLst>
                <a:ext uri="{FF2B5EF4-FFF2-40B4-BE49-F238E27FC236}">
                  <a16:creationId xmlns:a16="http://schemas.microsoft.com/office/drawing/2014/main" id="{1E466841-32B7-4136-AFAF-288D22A98C6A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990A1C7F-5202-4CD6-90D8-8ADC35256BC4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b="1" dirty="0"/>
                <a:t>Evaluation</a:t>
              </a:r>
              <a:endParaRPr lang="en-US" b="1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03CB7A8-2792-438A-845B-DA28983101C7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1" name="Eingekerbter Richtungspfeil 23">
              <a:extLst>
                <a:ext uri="{FF2B5EF4-FFF2-40B4-BE49-F238E27FC236}">
                  <a16:creationId xmlns:a16="http://schemas.microsoft.com/office/drawing/2014/main" id="{2DEBFFF3-6288-409C-B4DE-FB52E28C6662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Eingekerbter Richtungspfeil 24">
              <a:extLst>
                <a:ext uri="{FF2B5EF4-FFF2-40B4-BE49-F238E27FC236}">
                  <a16:creationId xmlns:a16="http://schemas.microsoft.com/office/drawing/2014/main" id="{80E77220-4E41-4C93-89B6-A68108A1D06E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Eingekerbter Richtungspfeil 25">
              <a:extLst>
                <a:ext uri="{FF2B5EF4-FFF2-40B4-BE49-F238E27FC236}">
                  <a16:creationId xmlns:a16="http://schemas.microsoft.com/office/drawing/2014/main" id="{D4A3180E-2F63-4E8D-A9E4-014A1EF4CF30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DE09FB6-327F-4B4D-BE45-B2DE5D38C4E8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2C7E7B9-2EE9-4792-BE91-36466652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39" y="2834640"/>
            <a:ext cx="4480560" cy="32004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276E944-A85C-49AB-8457-35439F701EFB}"/>
              </a:ext>
            </a:extLst>
          </p:cNvPr>
          <p:cNvSpPr/>
          <p:nvPr/>
        </p:nvSpPr>
        <p:spPr>
          <a:xfrm>
            <a:off x="5099175" y="4039932"/>
            <a:ext cx="1782322" cy="789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F12B6-17AE-4A77-8463-AB157EA0A5DB}"/>
              </a:ext>
            </a:extLst>
          </p:cNvPr>
          <p:cNvSpPr txBox="1"/>
          <p:nvPr/>
        </p:nvSpPr>
        <p:spPr>
          <a:xfrm>
            <a:off x="1416871" y="243230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Visual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25429-D1E6-4749-858F-0575C94D9CDE}"/>
              </a:ext>
            </a:extLst>
          </p:cNvPr>
          <p:cNvSpPr txBox="1"/>
          <p:nvPr/>
        </p:nvSpPr>
        <p:spPr>
          <a:xfrm>
            <a:off x="8110833" y="243453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Sample 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334128-8085-44FF-B976-659798886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3448" y="2834640"/>
            <a:ext cx="4480560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DAC7-E426-417F-9E68-549AC532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C4F00-D980-4E01-9972-C995C49DEA0E}"/>
              </a:ext>
            </a:extLst>
          </p:cNvPr>
          <p:cNvSpPr/>
          <p:nvPr/>
        </p:nvSpPr>
        <p:spPr>
          <a:xfrm>
            <a:off x="2351584" y="4149080"/>
            <a:ext cx="1368152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5671B-0989-4494-A5E1-00F9BA8F303C}"/>
              </a:ext>
            </a:extLst>
          </p:cNvPr>
          <p:cNvSpPr/>
          <p:nvPr/>
        </p:nvSpPr>
        <p:spPr>
          <a:xfrm>
            <a:off x="7392144" y="3933056"/>
            <a:ext cx="3888432" cy="1080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0" grpId="0"/>
      <p:bldP spid="5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1B07-F20D-4002-8390-A2B1338F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B2610F-CB05-4CA2-9A51-78EBA7C2D160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5" name="Textfeld 13">
              <a:extLst>
                <a:ext uri="{FF2B5EF4-FFF2-40B4-BE49-F238E27FC236}">
                  <a16:creationId xmlns:a16="http://schemas.microsoft.com/office/drawing/2014/main" id="{A13216FA-8FD1-4802-ACC3-867998CDA05F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6" name="Textfeld 7">
              <a:extLst>
                <a:ext uri="{FF2B5EF4-FFF2-40B4-BE49-F238E27FC236}">
                  <a16:creationId xmlns:a16="http://schemas.microsoft.com/office/drawing/2014/main" id="{39A761CC-3D54-497D-9817-1361CDE0BC8C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7" name="Textfeld 9">
              <a:extLst>
                <a:ext uri="{FF2B5EF4-FFF2-40B4-BE49-F238E27FC236}">
                  <a16:creationId xmlns:a16="http://schemas.microsoft.com/office/drawing/2014/main" id="{1897A6A1-F88F-4882-8D55-E4259B42F54E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8" name="Eingekerbter Richtungspfeil 23">
              <a:extLst>
                <a:ext uri="{FF2B5EF4-FFF2-40B4-BE49-F238E27FC236}">
                  <a16:creationId xmlns:a16="http://schemas.microsoft.com/office/drawing/2014/main" id="{26D79C71-A516-4ACC-B113-AB06E7F1CF5C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Eingekerbter Richtungspfeil 24">
              <a:extLst>
                <a:ext uri="{FF2B5EF4-FFF2-40B4-BE49-F238E27FC236}">
                  <a16:creationId xmlns:a16="http://schemas.microsoft.com/office/drawing/2014/main" id="{FA893DFE-330D-433F-86D8-E578328F2679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25">
              <a:extLst>
                <a:ext uri="{FF2B5EF4-FFF2-40B4-BE49-F238E27FC236}">
                  <a16:creationId xmlns:a16="http://schemas.microsoft.com/office/drawing/2014/main" id="{706D4C8B-1D29-4CFA-9433-0084C628D0F8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feld 13">
              <a:extLst>
                <a:ext uri="{FF2B5EF4-FFF2-40B4-BE49-F238E27FC236}">
                  <a16:creationId xmlns:a16="http://schemas.microsoft.com/office/drawing/2014/main" id="{F36CDEA7-7457-450D-9908-18BB372112B0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b="1" dirty="0"/>
                <a:t>Conclusion</a:t>
              </a: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2F910735-C6A5-46AC-B42F-C70B9332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10" y="2312324"/>
            <a:ext cx="11635580" cy="2519267"/>
          </a:xfrm>
          <a:prstGeom prst="homePlate">
            <a:avLst>
              <a:gd name="adj" fmla="val 13407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endParaRPr lang="en-US"/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543D6B18-EDB8-4B8D-A939-B1169E924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78" y="1921066"/>
            <a:ext cx="3301784" cy="3301783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179388" indent="-179388" algn="l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sz="2000" b="1" dirty="0">
                <a:solidFill>
                  <a:schemeClr val="bg1"/>
                </a:solidFill>
              </a:rPr>
              <a:t>Conclusion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Efficacy shown</a:t>
            </a:r>
          </a:p>
          <a:p>
            <a:pPr marL="285750" indent="-285750" eaLnBrk="0" hangingPunct="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Moderate generalization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Scenario dependent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D904120B-3385-4798-ADDD-37FCCB64F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035" y="1921066"/>
            <a:ext cx="3301784" cy="3301783"/>
          </a:xfrm>
          <a:prstGeom prst="ellipse">
            <a:avLst/>
          </a:prstGeom>
          <a:solidFill>
            <a:schemeClr val="accent1"/>
          </a:solidFill>
          <a:ln w="6350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179388" indent="-179388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</a:rPr>
              <a:t>Future </a:t>
            </a:r>
            <a:r>
              <a:rPr lang="en-GB" sz="2000" b="1" dirty="0">
                <a:solidFill>
                  <a:schemeClr val="bg1"/>
                </a:solidFill>
              </a:rPr>
              <a:t>work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Scale-up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Variance scaling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Integrating heuristics</a:t>
            </a: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AAF01FAD-345C-482D-B312-AA757575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857" y="1921066"/>
            <a:ext cx="3301782" cy="3301783"/>
          </a:xfrm>
          <a:prstGeom prst="ellipse">
            <a:avLst/>
          </a:prstGeom>
          <a:solidFill>
            <a:schemeClr val="accent2"/>
          </a:solidFill>
          <a:ln w="6350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179388" indent="-179388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</a:pPr>
            <a:r>
              <a:rPr lang="en-GB" sz="2000" b="1" dirty="0">
                <a:solidFill>
                  <a:schemeClr val="bg1"/>
                </a:solidFill>
              </a:rPr>
              <a:t>Limitations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Not efficient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Hard to scale &amp; tune</a:t>
            </a:r>
          </a:p>
          <a:p>
            <a:pPr marL="285750" indent="-285750" algn="l" eaLnBrk="0" hangingPunc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No model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BA8BA-EEDA-40A8-A85E-F84C278C3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1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033B-7F99-4FE4-A5BE-B5C062F5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DAF1-22AE-4155-92FE-153DB5F76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Electrek.co (2021). Watch Tesla Full Self-Driving Beta navigate through the eye of the system in impressive video. </a:t>
            </a:r>
            <a:r>
              <a:rPr lang="en-US" sz="1400" dirty="0">
                <a:hlinkClick r:id="rId2"/>
              </a:rPr>
              <a:t>https://electrek.co/2021/03/29/tesla-full-self-driving-beta-navigate-video/</a:t>
            </a:r>
            <a:r>
              <a:rPr lang="en-US" sz="1400" dirty="0"/>
              <a:t>. Accessed 2021-08-17.</a:t>
            </a:r>
          </a:p>
          <a:p>
            <a:r>
              <a:rPr lang="en-US" sz="1400" dirty="0" err="1"/>
              <a:t>Kurzer</a:t>
            </a:r>
            <a:r>
              <a:rPr lang="en-US" sz="1400" dirty="0"/>
              <a:t>, K., </a:t>
            </a:r>
            <a:r>
              <a:rPr lang="en-US" sz="1400" dirty="0" err="1"/>
              <a:t>Engelhorn</a:t>
            </a:r>
            <a:r>
              <a:rPr lang="en-US" sz="1400" dirty="0"/>
              <a:t>, F., &amp; </a:t>
            </a:r>
            <a:r>
              <a:rPr lang="en-US" sz="1400" dirty="0" err="1"/>
              <a:t>Zöllner</a:t>
            </a:r>
            <a:r>
              <a:rPr lang="en-US" sz="1400" dirty="0"/>
              <a:t>, J. M. (2018, November). Decentralized cooperative planning for automated vehicles with continuous monte </a:t>
            </a:r>
            <a:r>
              <a:rPr lang="en-US" sz="1400" dirty="0" err="1"/>
              <a:t>carlo</a:t>
            </a:r>
            <a:r>
              <a:rPr lang="en-US" sz="1400" dirty="0"/>
              <a:t> tree search. In 2018 21st International Conference on Intelligent Transportation Systems (ITSC) (pp. 452-459). IEEE.</a:t>
            </a:r>
          </a:p>
          <a:p>
            <a:r>
              <a:rPr lang="en-US" sz="1400" dirty="0"/>
              <a:t>Silver, D., Huang, A., Maddison, C. J., </a:t>
            </a:r>
            <a:r>
              <a:rPr lang="en-US" sz="1400" dirty="0" err="1"/>
              <a:t>Guez</a:t>
            </a:r>
            <a:r>
              <a:rPr lang="en-US" sz="1400" dirty="0"/>
              <a:t>, A., </a:t>
            </a:r>
            <a:r>
              <a:rPr lang="en-US" sz="1400" dirty="0" err="1"/>
              <a:t>Sifre</a:t>
            </a:r>
            <a:r>
              <a:rPr lang="en-US" sz="1400" dirty="0"/>
              <a:t>, L., Van Den </a:t>
            </a:r>
            <a:r>
              <a:rPr lang="en-US" sz="1400" dirty="0" err="1"/>
              <a:t>Driessche</a:t>
            </a:r>
            <a:r>
              <a:rPr lang="en-US" sz="1400" dirty="0"/>
              <a:t>, G., ... &amp; Hassabis, D. (2016). Mastering the game of Go with deep neural networks and tree search. nature, 529(7587), 484-489.</a:t>
            </a:r>
          </a:p>
          <a:p>
            <a:r>
              <a:rPr lang="en-US" sz="1400" dirty="0"/>
              <a:t>Silver, D., Hubert, T., </a:t>
            </a:r>
            <a:r>
              <a:rPr lang="en-US" sz="1400" dirty="0" err="1"/>
              <a:t>Schrittwieser</a:t>
            </a:r>
            <a:r>
              <a:rPr lang="en-US" sz="1400" dirty="0"/>
              <a:t>, J., </a:t>
            </a:r>
            <a:r>
              <a:rPr lang="en-US" sz="1400" dirty="0" err="1"/>
              <a:t>Antonoglou</a:t>
            </a:r>
            <a:r>
              <a:rPr lang="en-US" sz="1400" dirty="0"/>
              <a:t>, I., Lai, M., </a:t>
            </a:r>
            <a:r>
              <a:rPr lang="en-US" sz="1400" dirty="0" err="1"/>
              <a:t>Guez</a:t>
            </a:r>
            <a:r>
              <a:rPr lang="en-US" sz="1400" dirty="0"/>
              <a:t>, A., ... &amp; </a:t>
            </a:r>
            <a:r>
              <a:rPr lang="en-US" sz="1400" dirty="0" err="1"/>
              <a:t>Lillicrap</a:t>
            </a:r>
            <a:r>
              <a:rPr lang="en-US" sz="1400" dirty="0"/>
              <a:t>, T. (2017). Mastering chess and shogi by self-play with a general reinforcement learning algorithm.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arXiv:1712.01815</a:t>
            </a:r>
            <a:r>
              <a:rPr lang="en-US" sz="1400" dirty="0"/>
              <a:t>.</a:t>
            </a:r>
          </a:p>
          <a:p>
            <a:r>
              <a:rPr lang="en-US" sz="1400" dirty="0"/>
              <a:t>Silver, D., </a:t>
            </a:r>
            <a:r>
              <a:rPr lang="en-US" sz="1400" dirty="0" err="1"/>
              <a:t>Schrittwieser</a:t>
            </a:r>
            <a:r>
              <a:rPr lang="en-US" sz="1400" dirty="0"/>
              <a:t>, J., </a:t>
            </a:r>
            <a:r>
              <a:rPr lang="en-US" sz="1400" dirty="0" err="1"/>
              <a:t>Simonyan</a:t>
            </a:r>
            <a:r>
              <a:rPr lang="en-US" sz="1400" dirty="0"/>
              <a:t>, K., </a:t>
            </a:r>
            <a:r>
              <a:rPr lang="en-US" sz="1400" dirty="0" err="1"/>
              <a:t>Antonoglou</a:t>
            </a:r>
            <a:r>
              <a:rPr lang="en-US" sz="1400" dirty="0"/>
              <a:t>, I., Huang, A., </a:t>
            </a:r>
            <a:r>
              <a:rPr lang="en-US" sz="1400" dirty="0" err="1"/>
              <a:t>Guez</a:t>
            </a:r>
            <a:r>
              <a:rPr lang="en-US" sz="1400" dirty="0"/>
              <a:t>, A., ... &amp; Hassabis, D. (2017). Mastering the game of go without human knowledge. nature, 550(7676), 354-359.</a:t>
            </a:r>
          </a:p>
          <a:p>
            <a:r>
              <a:rPr lang="en-US" sz="1400" dirty="0" err="1"/>
              <a:t>Schrittwieser</a:t>
            </a:r>
            <a:r>
              <a:rPr lang="en-US" sz="1400" dirty="0"/>
              <a:t>, J., </a:t>
            </a:r>
            <a:r>
              <a:rPr lang="en-US" sz="1400" dirty="0" err="1"/>
              <a:t>Antonoglou</a:t>
            </a:r>
            <a:r>
              <a:rPr lang="en-US" sz="1400" dirty="0"/>
              <a:t>, I., Hubert, T., </a:t>
            </a:r>
            <a:r>
              <a:rPr lang="en-US" sz="1400" dirty="0" err="1"/>
              <a:t>Simonyan</a:t>
            </a:r>
            <a:r>
              <a:rPr lang="en-US" sz="1400" dirty="0"/>
              <a:t>, K., </a:t>
            </a:r>
            <a:r>
              <a:rPr lang="en-US" sz="1400" dirty="0" err="1"/>
              <a:t>Sifre</a:t>
            </a:r>
            <a:r>
              <a:rPr lang="en-US" sz="1400" dirty="0"/>
              <a:t>, L., Schmitt, S., ... &amp; Silver, D. (2020). Mastering </a:t>
            </a:r>
            <a:r>
              <a:rPr lang="en-US" sz="1400" dirty="0" err="1"/>
              <a:t>atari</a:t>
            </a:r>
            <a:r>
              <a:rPr lang="en-US" sz="1400" dirty="0"/>
              <a:t>, go, chess and shogi by planning with a learned model. Nature, 588(7839), 604-609.</a:t>
            </a:r>
          </a:p>
          <a:p>
            <a:r>
              <a:rPr lang="en-US" sz="1400" dirty="0"/>
              <a:t>Hamrick, J. B., </a:t>
            </a:r>
            <a:r>
              <a:rPr lang="en-US" sz="1400" dirty="0" err="1"/>
              <a:t>Bapst</a:t>
            </a:r>
            <a:r>
              <a:rPr lang="en-US" sz="1400" dirty="0"/>
              <a:t>, V., Sanchez-Gonzalez, A., Pfaff, T., Weber, T., </a:t>
            </a:r>
            <a:r>
              <a:rPr lang="en-US" sz="1400" dirty="0" err="1"/>
              <a:t>Buesing</a:t>
            </a:r>
            <a:r>
              <a:rPr lang="en-US" sz="1400" dirty="0"/>
              <a:t>, L., &amp; Battaglia, P. W. (2019). Combining q-learning and search with amortized value estimates. </a:t>
            </a:r>
            <a:r>
              <a:rPr lang="en-US" sz="1400" dirty="0" err="1"/>
              <a:t>arXiv</a:t>
            </a:r>
            <a:r>
              <a:rPr lang="en-US" sz="1400" dirty="0"/>
              <a:t> preprint arXiv:1912.02807.</a:t>
            </a:r>
          </a:p>
          <a:p>
            <a:r>
              <a:rPr lang="en-US" sz="1400" dirty="0" err="1"/>
              <a:t>Moerland</a:t>
            </a:r>
            <a:r>
              <a:rPr lang="en-US" sz="1400" dirty="0"/>
              <a:t>, T. M., </a:t>
            </a:r>
            <a:r>
              <a:rPr lang="en-US" sz="1400" dirty="0" err="1"/>
              <a:t>Broekens</a:t>
            </a:r>
            <a:r>
              <a:rPr lang="en-US" sz="1400" dirty="0"/>
              <a:t>, J., </a:t>
            </a:r>
            <a:r>
              <a:rPr lang="en-US" sz="1400" dirty="0" err="1"/>
              <a:t>Plaat</a:t>
            </a:r>
            <a:r>
              <a:rPr lang="en-US" sz="1400" dirty="0"/>
              <a:t>, A., &amp; Jonker, C. M. (2018). A0C: Alpha zero in continuous action space. </a:t>
            </a:r>
            <a:r>
              <a:rPr lang="en-US" sz="1400" dirty="0" err="1"/>
              <a:t>arXiv</a:t>
            </a:r>
            <a:r>
              <a:rPr lang="en-US" sz="1400" dirty="0"/>
              <a:t> preprint arXiv:1805.09613.</a:t>
            </a:r>
          </a:p>
          <a:p>
            <a:r>
              <a:rPr lang="en-US" sz="1400" dirty="0"/>
              <a:t>Yang, X., </a:t>
            </a:r>
            <a:r>
              <a:rPr lang="en-US" sz="1400" dirty="0" err="1"/>
              <a:t>Duvaud</a:t>
            </a:r>
            <a:r>
              <a:rPr lang="en-US" sz="1400" dirty="0"/>
              <a:t>, W., &amp; Wei, P. (2020). Continuous Control for Searching and Planning with a Learned Model. </a:t>
            </a:r>
            <a:r>
              <a:rPr lang="en-US" sz="1400" dirty="0" err="1"/>
              <a:t>arXiv</a:t>
            </a:r>
            <a:r>
              <a:rPr lang="en-US" sz="1400" dirty="0"/>
              <a:t> preprint arXiv:2006.07430.</a:t>
            </a:r>
          </a:p>
          <a:p>
            <a:r>
              <a:rPr lang="en-US" sz="1400" dirty="0"/>
              <a:t>Hubert, T., </a:t>
            </a:r>
            <a:r>
              <a:rPr lang="en-US" sz="1400" dirty="0" err="1"/>
              <a:t>Schrittwieser</a:t>
            </a:r>
            <a:r>
              <a:rPr lang="en-US" sz="1400" dirty="0"/>
              <a:t>, J., </a:t>
            </a:r>
            <a:r>
              <a:rPr lang="en-US" sz="1400" dirty="0" err="1"/>
              <a:t>Antonoglou</a:t>
            </a:r>
            <a:r>
              <a:rPr lang="en-US" sz="1400" dirty="0"/>
              <a:t>, I., </a:t>
            </a:r>
            <a:r>
              <a:rPr lang="en-US" sz="1400" dirty="0" err="1"/>
              <a:t>Barekatain</a:t>
            </a:r>
            <a:r>
              <a:rPr lang="en-US" sz="1400" dirty="0"/>
              <a:t>, M., Schmitt, S., &amp; Silver, D. (2021). Learning and Planning in Complex Action Spaces. </a:t>
            </a:r>
            <a:r>
              <a:rPr lang="en-US" sz="1400" dirty="0" err="1"/>
              <a:t>arXiv</a:t>
            </a:r>
            <a:r>
              <a:rPr lang="en-US" sz="1400" dirty="0"/>
              <a:t> preprint arXiv:2104.06303.</a:t>
            </a:r>
          </a:p>
          <a:p>
            <a:r>
              <a:rPr lang="en-US" sz="1400" dirty="0"/>
              <a:t>Petosa, N., &amp; Balch, T. (2019). Multiplayer </a:t>
            </a:r>
            <a:r>
              <a:rPr lang="en-US" sz="1400" dirty="0" err="1"/>
              <a:t>AlphaZero</a:t>
            </a:r>
            <a:r>
              <a:rPr lang="en-US" sz="1400" dirty="0"/>
              <a:t>. </a:t>
            </a:r>
            <a:r>
              <a:rPr lang="en-US" sz="1400" dirty="0" err="1"/>
              <a:t>arXiv</a:t>
            </a:r>
            <a:r>
              <a:rPr lang="en-US" sz="1400" dirty="0"/>
              <a:t> preprint arXiv:1910.13012.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F3CB-F0AA-4A14-8D4D-9CB5CE8F7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feld 13">
            <a:extLst>
              <a:ext uri="{FF2B5EF4-FFF2-40B4-BE49-F238E27FC236}">
                <a16:creationId xmlns:a16="http://schemas.microsoft.com/office/drawing/2014/main" id="{97FA9079-919C-4379-9FA9-7A2AFC6504F7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230718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033B-7F99-4FE4-A5BE-B5C062F5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DAF1-22AE-4155-92FE-153DB5F76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Browne, C. B., Powley, E., Whitehouse, D., Lucas, S. M., Cowling, P. I., </a:t>
            </a:r>
            <a:r>
              <a:rPr lang="en-US" sz="1400" dirty="0" err="1"/>
              <a:t>Rohlfshagen</a:t>
            </a:r>
            <a:r>
              <a:rPr lang="en-US" sz="1400" dirty="0"/>
              <a:t>, P., ... &amp; Colton, S. (2012). A survey of monte </a:t>
            </a:r>
            <a:r>
              <a:rPr lang="en-US" sz="1400" dirty="0" err="1"/>
              <a:t>carlo</a:t>
            </a:r>
            <a:r>
              <a:rPr lang="en-US" sz="1400" dirty="0"/>
              <a:t> tree search methods. IEEE Transactions on Computational Intelligence and AI in games, 4(1), 1-43.</a:t>
            </a:r>
          </a:p>
          <a:p>
            <a:r>
              <a:rPr lang="en-US" sz="1400" dirty="0" err="1"/>
              <a:t>Kurzer</a:t>
            </a:r>
            <a:r>
              <a:rPr lang="en-US" sz="1400" dirty="0"/>
              <a:t>, K., Fechner, M., &amp; </a:t>
            </a:r>
            <a:r>
              <a:rPr lang="en-US" sz="1400" dirty="0" err="1"/>
              <a:t>Zöllner</a:t>
            </a:r>
            <a:r>
              <a:rPr lang="en-US" sz="1400" dirty="0"/>
              <a:t>, J. M. (2020). Accelerating Cooperative Planning for Automated Vehicles with Learned Heuristics and Monte Carlo Tree Search. </a:t>
            </a:r>
            <a:r>
              <a:rPr lang="en-US" sz="1400" dirty="0" err="1"/>
              <a:t>arXiv</a:t>
            </a:r>
            <a:r>
              <a:rPr lang="en-US" sz="1400" dirty="0"/>
              <a:t> preprint arXiv:2002.00497.</a:t>
            </a:r>
          </a:p>
          <a:p>
            <a:r>
              <a:rPr lang="en-US" sz="1400" dirty="0"/>
              <a:t>Wang, Q., Wu, B., Zhu, P., Li, P., </a:t>
            </a:r>
            <a:r>
              <a:rPr lang="en-US" sz="1400" dirty="0" err="1"/>
              <a:t>Zuo</a:t>
            </a:r>
            <a:r>
              <a:rPr lang="en-US" sz="1400" dirty="0"/>
              <a:t>, W., &amp; Hu, Q. (2020, June). ECA-Net: efficient channel attention for deep convolutional neural networks, 2020 IEEE. In CVF Conference on Computer Vision and Pattern Recognition (CVPR). IEEE.</a:t>
            </a:r>
          </a:p>
          <a:p>
            <a:r>
              <a:rPr lang="en-US" sz="1400" dirty="0" err="1"/>
              <a:t>Bacchiani</a:t>
            </a:r>
            <a:r>
              <a:rPr lang="en-US" sz="1400" dirty="0"/>
              <a:t>, G., Molinari, D., &amp; </a:t>
            </a:r>
            <a:r>
              <a:rPr lang="en-US" sz="1400" dirty="0" err="1"/>
              <a:t>Patander</a:t>
            </a:r>
            <a:r>
              <a:rPr lang="en-US" sz="1400" dirty="0"/>
              <a:t>, M. (2019). Microscopic traffic simulation by cooperative multi-agent deep reinforcement learning. </a:t>
            </a:r>
            <a:r>
              <a:rPr lang="en-US" sz="1400" dirty="0" err="1"/>
              <a:t>arXiv</a:t>
            </a:r>
            <a:r>
              <a:rPr lang="en-US" sz="1400" dirty="0"/>
              <a:t> preprint arXiv:1903.01365.</a:t>
            </a:r>
          </a:p>
          <a:p>
            <a:r>
              <a:rPr lang="en-US" sz="1400" dirty="0"/>
              <a:t>Vaswani, A., </a:t>
            </a:r>
            <a:r>
              <a:rPr lang="en-US" sz="1400" dirty="0" err="1"/>
              <a:t>Shazeer</a:t>
            </a:r>
            <a:r>
              <a:rPr lang="en-US" sz="1400" dirty="0"/>
              <a:t>, N., Parmar, N., </a:t>
            </a:r>
            <a:r>
              <a:rPr lang="en-US" sz="1400" dirty="0" err="1"/>
              <a:t>Uszkoreit</a:t>
            </a:r>
            <a:r>
              <a:rPr lang="en-US" sz="1400" dirty="0"/>
              <a:t>, J., Jones, L., Gomez, A. N., ... &amp; </a:t>
            </a:r>
            <a:r>
              <a:rPr lang="en-US" sz="1400" dirty="0" err="1"/>
              <a:t>Polosukhin</a:t>
            </a:r>
            <a:r>
              <a:rPr lang="en-US" sz="1400" dirty="0"/>
              <a:t>, I. (2017). Attention is all you need. In Advances in neural information processing systems (pp. 5998-6008).</a:t>
            </a:r>
          </a:p>
          <a:p>
            <a:r>
              <a:rPr lang="en-US" sz="1400" dirty="0" err="1"/>
              <a:t>Haarnoja</a:t>
            </a:r>
            <a:r>
              <a:rPr lang="en-US" sz="1400" dirty="0"/>
              <a:t>, T., Zhou, A., </a:t>
            </a:r>
            <a:r>
              <a:rPr lang="en-US" sz="1400" dirty="0" err="1"/>
              <a:t>Abbeel</a:t>
            </a:r>
            <a:r>
              <a:rPr lang="en-US" sz="1400" dirty="0"/>
              <a:t>, P., &amp; Levine, S. (2018, July). Soft actor-critic: Off-policy maximum entropy deep reinforcement learning with a stochastic actor. In International conference on machine learning (pp. 1861-1870). PMLR.</a:t>
            </a:r>
          </a:p>
          <a:p>
            <a:r>
              <a:rPr lang="en-US" sz="1400" dirty="0"/>
              <a:t>Wang, H., Emmerich, M., Preuss, M., &amp; </a:t>
            </a:r>
            <a:r>
              <a:rPr lang="en-US" sz="1400" dirty="0" err="1"/>
              <a:t>Plaat</a:t>
            </a:r>
            <a:r>
              <a:rPr lang="en-US" sz="1400" dirty="0"/>
              <a:t>, A. (2019, December). Alternative loss functions in </a:t>
            </a:r>
            <a:r>
              <a:rPr lang="en-US" sz="1400" dirty="0" err="1"/>
              <a:t>alphazero</a:t>
            </a:r>
            <a:r>
              <a:rPr lang="en-US" sz="1400" dirty="0"/>
              <a:t>-like self-play. In 2019 IEEE Symposium Series on Computational Intelligence (SSCI) (pp. 155-162). IEEE.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C8B24-D028-40C9-966C-20739DDE0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feld 13">
            <a:extLst>
              <a:ext uri="{FF2B5EF4-FFF2-40B4-BE49-F238E27FC236}">
                <a16:creationId xmlns:a16="http://schemas.microsoft.com/office/drawing/2014/main" id="{43BD641E-6407-413D-9C4E-4A6F759E2507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94265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6B9-2DDA-4D24-91C2-C660D0D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Trajectory Planning</a:t>
            </a:r>
          </a:p>
        </p:txBody>
      </p:sp>
      <p:pic>
        <p:nvPicPr>
          <p:cNvPr id="4" name="Scenario_06">
            <a:hlinkClick r:id="" action="ppaction://media"/>
            <a:extLst>
              <a:ext uri="{FF2B5EF4-FFF2-40B4-BE49-F238E27FC236}">
                <a16:creationId xmlns:a16="http://schemas.microsoft.com/office/drawing/2014/main" id="{DAD8545B-5CA5-4709-B6DF-C91DDA44CE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3075" y="1198563"/>
            <a:ext cx="8701088" cy="489426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91FB04-B49D-43A1-AAA7-66973071303C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6" name="Textfeld 13">
              <a:extLst>
                <a:ext uri="{FF2B5EF4-FFF2-40B4-BE49-F238E27FC236}">
                  <a16:creationId xmlns:a16="http://schemas.microsoft.com/office/drawing/2014/main" id="{9D7CAEFF-D314-40C0-94DB-66356D7A77BB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7" name="Textfeld 7">
              <a:extLst>
                <a:ext uri="{FF2B5EF4-FFF2-40B4-BE49-F238E27FC236}">
                  <a16:creationId xmlns:a16="http://schemas.microsoft.com/office/drawing/2014/main" id="{B8A7786F-F60A-4565-B63F-FB7D1A229C90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8" name="Textfeld 9">
              <a:extLst>
                <a:ext uri="{FF2B5EF4-FFF2-40B4-BE49-F238E27FC236}">
                  <a16:creationId xmlns:a16="http://schemas.microsoft.com/office/drawing/2014/main" id="{9EBE1975-E8B0-4076-B682-A219BDABA688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Motivation</a:t>
              </a:r>
              <a:endParaRPr lang="en-US" b="1" dirty="0"/>
            </a:p>
          </p:txBody>
        </p:sp>
        <p:sp>
          <p:nvSpPr>
            <p:cNvPr id="9" name="Eingekerbter Richtungspfeil 23">
              <a:extLst>
                <a:ext uri="{FF2B5EF4-FFF2-40B4-BE49-F238E27FC236}">
                  <a16:creationId xmlns:a16="http://schemas.microsoft.com/office/drawing/2014/main" id="{362F1370-CB3C-40FD-8F30-C05C083BBA61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24">
              <a:extLst>
                <a:ext uri="{FF2B5EF4-FFF2-40B4-BE49-F238E27FC236}">
                  <a16:creationId xmlns:a16="http://schemas.microsoft.com/office/drawing/2014/main" id="{8DC6BECC-D3A4-4DC9-8602-16E890D158BD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Eingekerbter Richtungspfeil 25">
              <a:extLst>
                <a:ext uri="{FF2B5EF4-FFF2-40B4-BE49-F238E27FC236}">
                  <a16:creationId xmlns:a16="http://schemas.microsoft.com/office/drawing/2014/main" id="{90F7DAE7-A448-4FA1-898F-2A4163EE9930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feld 13">
              <a:extLst>
                <a:ext uri="{FF2B5EF4-FFF2-40B4-BE49-F238E27FC236}">
                  <a16:creationId xmlns:a16="http://schemas.microsoft.com/office/drawing/2014/main" id="{92B24DDE-EE2E-4189-A119-CD6CBFDC9451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4AD465-5799-4D3B-9FD1-05C825BB7DB6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Kurzer et al. (2018)</a:t>
            </a:r>
            <a:endParaRPr lang="en-US" sz="12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3AFFB-6A6E-4C8B-829C-6A210433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35D047A-15F9-4999-8773-AFDBB1271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196752"/>
            <a:ext cx="11142662" cy="43229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E32FB-6598-44CD-930B-92464106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2" y="384177"/>
            <a:ext cx="8388526" cy="561975"/>
          </a:xfrm>
        </p:spPr>
        <p:txBody>
          <a:bodyPr/>
          <a:lstStyle/>
          <a:p>
            <a:r>
              <a:rPr lang="en-US" dirty="0"/>
              <a:t>Generalization Performance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FEAE2541-F6DD-4C7D-854E-EC0A2714C0AF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1614E-97F2-4CE8-AA4F-C03CC339EDB7}"/>
              </a:ext>
            </a:extLst>
          </p:cNvPr>
          <p:cNvSpPr/>
          <p:nvPr/>
        </p:nvSpPr>
        <p:spPr>
          <a:xfrm>
            <a:off x="2279576" y="2011680"/>
            <a:ext cx="1368152" cy="2377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6F2D3-ADF6-4046-A1C2-7821663ADC3A}"/>
              </a:ext>
            </a:extLst>
          </p:cNvPr>
          <p:cNvSpPr/>
          <p:nvPr/>
        </p:nvSpPr>
        <p:spPr>
          <a:xfrm>
            <a:off x="8302752" y="2011680"/>
            <a:ext cx="720080" cy="2377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2B909-2EB4-4488-89C5-4BE280BB2259}"/>
              </a:ext>
            </a:extLst>
          </p:cNvPr>
          <p:cNvSpPr/>
          <p:nvPr/>
        </p:nvSpPr>
        <p:spPr>
          <a:xfrm>
            <a:off x="2279576" y="3212976"/>
            <a:ext cx="684076" cy="5886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DC8B9A-5852-4F9D-9C0E-8B02F329B954}"/>
              </a:ext>
            </a:extLst>
          </p:cNvPr>
          <p:cNvSpPr/>
          <p:nvPr/>
        </p:nvSpPr>
        <p:spPr>
          <a:xfrm>
            <a:off x="2963652" y="2011680"/>
            <a:ext cx="684076" cy="11921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5EEF2-F82F-49AB-AA6E-9F91BE159974}"/>
              </a:ext>
            </a:extLst>
          </p:cNvPr>
          <p:cNvSpPr txBox="1"/>
          <p:nvPr/>
        </p:nvSpPr>
        <p:spPr>
          <a:xfrm>
            <a:off x="520702" y="5657389"/>
            <a:ext cx="6624736" cy="369332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Learned models approximate or exceed baseline performance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A2B9EC-D127-43FB-8EE6-C5F66D9191DF}"/>
              </a:ext>
            </a:extLst>
          </p:cNvPr>
          <p:cNvSpPr/>
          <p:nvPr/>
        </p:nvSpPr>
        <p:spPr>
          <a:xfrm>
            <a:off x="9509760" y="2011680"/>
            <a:ext cx="720080" cy="32895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7EE7C3-4866-40E0-BE9B-008912E9A4FE}"/>
              </a:ext>
            </a:extLst>
          </p:cNvPr>
          <p:cNvSpPr/>
          <p:nvPr/>
        </p:nvSpPr>
        <p:spPr>
          <a:xfrm>
            <a:off x="6812280" y="2011680"/>
            <a:ext cx="720080" cy="32895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CC53F-F1CE-4002-A613-B55FA7699AC7}"/>
              </a:ext>
            </a:extLst>
          </p:cNvPr>
          <p:cNvSpPr txBox="1"/>
          <p:nvPr/>
        </p:nvSpPr>
        <p:spPr>
          <a:xfrm>
            <a:off x="521208" y="5660136"/>
            <a:ext cx="6624736" cy="3693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generalize well to similar scenarios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7065B9-520A-40F5-8EDD-F9BB9841A248}"/>
              </a:ext>
            </a:extLst>
          </p:cNvPr>
          <p:cNvSpPr txBox="1"/>
          <p:nvPr/>
        </p:nvSpPr>
        <p:spPr>
          <a:xfrm>
            <a:off x="521208" y="5660136"/>
            <a:ext cx="6624736" cy="369332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 model with heuristic actions is already very strong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AD8B0-2BAC-45F8-8187-F024B1381F93}"/>
              </a:ext>
            </a:extLst>
          </p:cNvPr>
          <p:cNvSpPr txBox="1"/>
          <p:nvPr/>
        </p:nvSpPr>
        <p:spPr>
          <a:xfrm>
            <a:off x="521208" y="5660136"/>
            <a:ext cx="6624736" cy="3693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Trained model with heuristics is overall the strongest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5814D-F5AC-49D5-8150-78E31E95C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0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6" grpId="0" animBg="1"/>
      <p:bldP spid="9" grpId="0" animBg="1"/>
      <p:bldP spid="9" grpId="1" animBg="1"/>
      <p:bldP spid="18" grpId="0" animBg="1"/>
      <p:bldP spid="19" grpId="0" animBg="1"/>
      <p:bldP spid="24" grpId="0" animBg="1"/>
      <p:bldP spid="24" grpId="1" animBg="1"/>
      <p:bldP spid="26" grpId="0" animBg="1"/>
      <p:bldP spid="26" grpId="1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5725-311D-42ED-8BB8-BBE84171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ACB63-BB44-483E-8B08-34994FA8D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818" y="4005064"/>
                <a:ext cx="11142133" cy="20877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lang="en-US" dirty="0"/>
                  <a:t>: Indicator for occurred collision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𝑖𝑛𝑣𝑎𝑙𝑖𝑑</m:t>
                        </m:r>
                      </m:sub>
                    </m:sSub>
                  </m:oMath>
                </a14:m>
                <a:r>
                  <a:rPr lang="en-US" dirty="0"/>
                  <a:t>: Indicator for invalid state, e.g. driving off road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𝑢𝑛𝑎𝑏𝑙𝑒𝐶𝑜𝑛𝑡𝑖𝑛𝑢𝑒</m:t>
                        </m:r>
                      </m:sub>
                    </m:sSub>
                  </m:oMath>
                </a14:m>
                <a:r>
                  <a:rPr lang="en-US" dirty="0"/>
                  <a:t>: Situation where the algorithm was unable to find actions for an agent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ACB63-BB44-483E-8B08-34994FA8D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818" y="4005064"/>
                <a:ext cx="11142133" cy="2087762"/>
              </a:xfrm>
              <a:blipFill>
                <a:blip r:embed="rId2"/>
                <a:stretch>
                  <a:fillRect l="-55" t="-5263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A547-9803-402C-A087-41F4B72E4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D819C-FF44-40BD-AE0D-7180F280287C}"/>
                  </a:ext>
                </a:extLst>
              </p:cNvPr>
              <p:cNvSpPr txBox="1"/>
              <p:nvPr/>
            </p:nvSpPr>
            <p:spPr>
              <a:xfrm>
                <a:off x="1161336" y="1351445"/>
                <a:ext cx="98650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𝑐𝑜𝑙𝑙𝑖𝑠𝑖𝑜𝑛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𝑖𝑛𝑣𝑎𝑙𝑖𝑑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𝑢𝑛𝑎𝑏𝑙𝑒𝐶𝑜𝑛𝑡𝑖𝑛𝑢𝑒</m:t>
                                  </m:r>
                                </m:sub>
                              </m:s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D819C-FF44-40BD-AE0D-7180F2802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36" y="1351445"/>
                <a:ext cx="98650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E32DF6-F7FA-4B52-9EAD-2A82499F85F4}"/>
                  </a:ext>
                </a:extLst>
              </p:cNvPr>
              <p:cNvSpPr txBox="1"/>
              <p:nvPr/>
            </p:nvSpPr>
            <p:spPr>
              <a:xfrm>
                <a:off x="1194842" y="2442006"/>
                <a:ext cx="9865096" cy="134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𝑠𝑢𝑐𝑐𝑒𝑠𝑠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E32DF6-F7FA-4B52-9EAD-2A82499F8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42" y="2442006"/>
                <a:ext cx="9865096" cy="1349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7768-1F8B-4B9D-88B3-D8AEE233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State in Detail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180EA46-E656-42A3-A47A-9BE9F53B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556792"/>
            <a:ext cx="11142662" cy="219599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C58D70-A84B-4D37-ADD3-E738CE04F5D8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Moerland et al. (2018), Wang et al. (2019)</a:t>
            </a:r>
            <a:endParaRPr lang="en-US" sz="1200" i="1" dirty="0"/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270F0150-8E47-4A31-A271-DDE7C2139FA9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15B65-B8F8-44D2-9C03-B821C1D3025B}"/>
              </a:ext>
            </a:extLst>
          </p:cNvPr>
          <p:cNvSpPr/>
          <p:nvPr/>
        </p:nvSpPr>
        <p:spPr>
          <a:xfrm>
            <a:off x="2639616" y="1628800"/>
            <a:ext cx="6480720" cy="72008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87A506-2798-4C6B-9510-F09353DFAB01}"/>
                  </a:ext>
                </a:extLst>
              </p:cNvPr>
              <p:cNvSpPr txBox="1"/>
              <p:nvPr/>
            </p:nvSpPr>
            <p:spPr>
              <a:xfrm>
                <a:off x="623392" y="3933056"/>
                <a:ext cx="3312368" cy="1554480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Information at time step </a:t>
                </a:r>
                <a:r>
                  <a:rPr lang="en-US" b="1" i="1" dirty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 Position</a:t>
                </a:r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 Velocity</a:t>
                </a:r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 Acceleration</a:t>
                </a:r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Steering angle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87A506-2798-4C6B-9510-F09353DFA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3312368" cy="1554480"/>
              </a:xfrm>
              <a:prstGeom prst="rect">
                <a:avLst/>
              </a:prstGeom>
              <a:blipFill>
                <a:blip r:embed="rId3"/>
                <a:stretch>
                  <a:fillRect l="-1282" t="-1556" b="-70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62AAF8-7E01-4215-B649-D3EEAA4C53A8}"/>
                  </a:ext>
                </a:extLst>
              </p:cNvPr>
              <p:cNvSpPr txBox="1"/>
              <p:nvPr/>
            </p:nvSpPr>
            <p:spPr>
              <a:xfrm>
                <a:off x="4223792" y="3933056"/>
                <a:ext cx="3672408" cy="1554480"/>
              </a:xfrm>
              <a:prstGeom prst="rect">
                <a:avLst/>
              </a:prstGeom>
              <a:solidFill>
                <a:schemeClr val="accent2">
                  <a:alpha val="3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Static information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desire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desire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: Target state</a:t>
                </a:r>
              </a:p>
              <a:p>
                <a:pPr marL="285750" indent="-285750">
                  <a:buFont typeface="Arial" panose="020B0604020202020204" pitchFamily="34" charset="0"/>
                  <a:buChar char="►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width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length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: Vehicle dimensions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62AAF8-7E01-4215-B649-D3EEAA4C5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933056"/>
                <a:ext cx="3672408" cy="1554480"/>
              </a:xfrm>
              <a:prstGeom prst="rect">
                <a:avLst/>
              </a:prstGeom>
              <a:blipFill>
                <a:blip r:embed="rId4"/>
                <a:stretch>
                  <a:fillRect l="-1325" t="-1556" b="-583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CD15DCF-4E5F-4221-8EC7-1A1FB5EEC9F2}"/>
              </a:ext>
            </a:extLst>
          </p:cNvPr>
          <p:cNvSpPr/>
          <p:nvPr/>
        </p:nvSpPr>
        <p:spPr>
          <a:xfrm>
            <a:off x="2637716" y="2294751"/>
            <a:ext cx="4277826" cy="72008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6E84-8512-454F-BAE2-00296574326C}"/>
              </a:ext>
            </a:extLst>
          </p:cNvPr>
          <p:cNvSpPr/>
          <p:nvPr/>
        </p:nvSpPr>
        <p:spPr>
          <a:xfrm>
            <a:off x="2637716" y="2971783"/>
            <a:ext cx="9097342" cy="72008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AE4B1-8DE5-4FC9-90AC-2BA500176E2C}"/>
              </a:ext>
            </a:extLst>
          </p:cNvPr>
          <p:cNvSpPr txBox="1"/>
          <p:nvPr/>
        </p:nvSpPr>
        <p:spPr>
          <a:xfrm>
            <a:off x="8184232" y="3931319"/>
            <a:ext cx="3672408" cy="155448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Agent state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History of past 8 dynamic states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Scalar state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5DDE9-67E5-49DF-8CCD-8B4398490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1" grpId="0" animBg="1"/>
      <p:bldP spid="12" grpId="0" animBg="1"/>
      <p:bldP spid="12" grpId="1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0C41-89FF-4FA5-928D-97799C6C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Wall Clock Time (Scenario 06)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5A02-E560-48ED-B006-1006887C3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are averaged over three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BAA850-7586-4F57-81F3-BCA228FB2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328266"/>
              </p:ext>
            </p:extLst>
          </p:nvPr>
        </p:nvGraphicFramePr>
        <p:xfrm>
          <a:off x="522288" y="1772816"/>
          <a:ext cx="111426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424">
                  <a:extLst>
                    <a:ext uri="{9D8B030D-6E8A-4147-A177-3AD203B41FA5}">
                      <a16:colId xmlns:a16="http://schemas.microsoft.com/office/drawing/2014/main" val="1802623183"/>
                    </a:ext>
                  </a:extLst>
                </a:gridCol>
                <a:gridCol w="2720412">
                  <a:extLst>
                    <a:ext uri="{9D8B030D-6E8A-4147-A177-3AD203B41FA5}">
                      <a16:colId xmlns:a16="http://schemas.microsoft.com/office/drawing/2014/main" val="3812714409"/>
                    </a:ext>
                  </a:extLst>
                </a:gridCol>
                <a:gridCol w="2720412">
                  <a:extLst>
                    <a:ext uri="{9D8B030D-6E8A-4147-A177-3AD203B41FA5}">
                      <a16:colId xmlns:a16="http://schemas.microsoft.com/office/drawing/2014/main" val="566982633"/>
                    </a:ext>
                  </a:extLst>
                </a:gridCol>
                <a:gridCol w="2720412">
                  <a:extLst>
                    <a:ext uri="{9D8B030D-6E8A-4147-A177-3AD203B41FA5}">
                      <a16:colId xmlns:a16="http://schemas.microsoft.com/office/drawing/2014/main" val="2592516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44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Wall clock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8h53m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14h28m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32h11m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92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Mean 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0.7686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0.7933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0.7867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293334"/>
                  </a:ext>
                </a:extLst>
              </a:tr>
            </a:tbl>
          </a:graphicData>
        </a:graphic>
      </p:graphicFrame>
      <p:sp>
        <p:nvSpPr>
          <p:cNvPr id="5" name="Textfeld 13">
            <a:extLst>
              <a:ext uri="{FF2B5EF4-FFF2-40B4-BE49-F238E27FC236}">
                <a16:creationId xmlns:a16="http://schemas.microsoft.com/office/drawing/2014/main" id="{A83627DE-CDBB-4CFD-B4DA-7083D38CE19F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A06F6-950B-4DAE-BFCC-FCC83D87C4BF}"/>
              </a:ext>
            </a:extLst>
          </p:cNvPr>
          <p:cNvSpPr/>
          <p:nvPr/>
        </p:nvSpPr>
        <p:spPr>
          <a:xfrm>
            <a:off x="3503712" y="1772816"/>
            <a:ext cx="2724912" cy="1371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0BF4C-A4D7-42FC-806F-41C1CE0778E0}"/>
              </a:ext>
            </a:extLst>
          </p:cNvPr>
          <p:cNvSpPr txBox="1"/>
          <p:nvPr/>
        </p:nvSpPr>
        <p:spPr>
          <a:xfrm>
            <a:off x="704088" y="4437112"/>
            <a:ext cx="2655608" cy="1200329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Fast training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Decent success rate over tests with multiple iterations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4BC68D-C0F8-428F-88A9-8FB6D6D00AD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rot="5400000" flipH="1" flipV="1">
            <a:off x="2802682" y="2373626"/>
            <a:ext cx="1292696" cy="2834276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A462556-2EF3-409C-8FB8-AAAADDC78ABE}"/>
              </a:ext>
            </a:extLst>
          </p:cNvPr>
          <p:cNvSpPr/>
          <p:nvPr/>
        </p:nvSpPr>
        <p:spPr>
          <a:xfrm>
            <a:off x="8938126" y="1772816"/>
            <a:ext cx="2724912" cy="1371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9FB65-248D-481B-89DE-BCB41122D2A6}"/>
              </a:ext>
            </a:extLst>
          </p:cNvPr>
          <p:cNvSpPr txBox="1"/>
          <p:nvPr/>
        </p:nvSpPr>
        <p:spPr>
          <a:xfrm>
            <a:off x="9408368" y="4725144"/>
            <a:ext cx="2655608" cy="1200329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2.5x slower than 50 iterations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Success rate moderately improved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B930A75-C0B9-4BCB-859B-961F65E70AB0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rot="16200000" flipV="1">
            <a:off x="9728013" y="3716985"/>
            <a:ext cx="1580728" cy="43559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13A517A-5564-4F6B-B4DE-F86FF84D5727}"/>
              </a:ext>
            </a:extLst>
          </p:cNvPr>
          <p:cNvSpPr/>
          <p:nvPr/>
        </p:nvSpPr>
        <p:spPr>
          <a:xfrm>
            <a:off x="6211304" y="1772816"/>
            <a:ext cx="2724912" cy="1371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788E5C-5FC1-4D05-8526-B264B0710C21}"/>
              </a:ext>
            </a:extLst>
          </p:cNvPr>
          <p:cNvSpPr txBox="1"/>
          <p:nvPr/>
        </p:nvSpPr>
        <p:spPr>
          <a:xfrm>
            <a:off x="5056228" y="4581128"/>
            <a:ext cx="2655608" cy="1477328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Trade-off between training time and success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Best performing model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97810B-E984-4494-876A-B9A54701A61D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5400000" flipH="1" flipV="1">
            <a:off x="6260540" y="3267908"/>
            <a:ext cx="1436712" cy="1189728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49FA7-9D78-4044-9290-2717CF807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7" grpId="1" animBg="1"/>
      <p:bldP spid="8" grpId="0" animBg="1"/>
      <p:bldP spid="19" grpId="0" animBg="1"/>
      <p:bldP spid="20" grpId="0" animBg="1"/>
      <p:bldP spid="24" grpId="0" animBg="1"/>
      <p:bldP spid="24" grpId="1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2C6F-1AC9-4EBE-9F1E-D2B0A6A3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Consumption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9AE27F4-0862-4B55-BA6B-D5456FE5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79" y="1198563"/>
            <a:ext cx="8983079" cy="4894262"/>
          </a:xfrm>
        </p:spPr>
      </p:pic>
      <p:sp>
        <p:nvSpPr>
          <p:cNvPr id="4" name="Textfeld 13">
            <a:extLst>
              <a:ext uri="{FF2B5EF4-FFF2-40B4-BE49-F238E27FC236}">
                <a16:creationId xmlns:a16="http://schemas.microsoft.com/office/drawing/2014/main" id="{1F909FFE-4402-495A-AD7A-0F3C81548C0B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B4264-F1B6-4CA0-8DF9-99F385459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94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7768-1F8B-4B9D-88B3-D8AEE233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in Detail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58D70-A84B-4D37-ADD3-E738CE04F5D8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Moerland et al. (2018), Wang et al. (2019)</a:t>
            </a:r>
            <a:endParaRPr lang="en-US" sz="1200" i="1" dirty="0"/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270F0150-8E47-4A31-A271-DDE7C2139FA9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887A593-1E2A-47F9-9B6F-58AC06574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818" y="1198563"/>
                <a:ext cx="11142133" cy="48942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2400" dirty="0"/>
              </a:p>
              <a:p>
                <a:pPr marL="0" indent="0">
                  <a:buNone/>
                </a:pPr>
                <a:endParaRPr lang="de-DE" sz="2400" dirty="0"/>
              </a:p>
              <a:p>
                <a:r>
                  <a:rPr lang="en-US" sz="2400" b="1" dirty="0"/>
                  <a:t>Policy loss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 </m:t>
                        </m:r>
                        <m:acc>
                          <m:accPr>
                            <m:chr m:val="̂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de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de-DE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/>
                  <a:t>Entropy loss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de-DE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de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de-DE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1" dirty="0"/>
                  <a:t>Value loss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887A593-1E2A-47F9-9B6F-58AC06574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818" y="1198563"/>
                <a:ext cx="11142133" cy="4894263"/>
              </a:xfrm>
              <a:blipFill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E32323-10EB-457D-AA94-9833A70F3231}"/>
                  </a:ext>
                </a:extLst>
              </p:cNvPr>
              <p:cNvSpPr txBox="1"/>
              <p:nvPr/>
            </p:nvSpPr>
            <p:spPr>
              <a:xfrm>
                <a:off x="4015280" y="1352578"/>
                <a:ext cx="1368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E32323-10EB-457D-AA94-9833A70F3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80" y="1352578"/>
                <a:ext cx="1368152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0BDF10-54B3-463A-92E7-781E56019C87}"/>
                  </a:ext>
                </a:extLst>
              </p:cNvPr>
              <p:cNvSpPr txBox="1"/>
              <p:nvPr/>
            </p:nvSpPr>
            <p:spPr>
              <a:xfrm>
                <a:off x="5057085" y="1355822"/>
                <a:ext cx="1368152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0BDF10-54B3-463A-92E7-781E56019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085" y="1355822"/>
                <a:ext cx="1368152" cy="457200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FBABA-AB46-4DD0-90DD-EE92C09741DA}"/>
                  </a:ext>
                </a:extLst>
              </p:cNvPr>
              <p:cNvSpPr txBox="1"/>
              <p:nvPr/>
            </p:nvSpPr>
            <p:spPr>
              <a:xfrm>
                <a:off x="6149753" y="1353312"/>
                <a:ext cx="1368152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7FBABA-AB46-4DD0-90DD-EE92C097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753" y="1353312"/>
                <a:ext cx="1368152" cy="457200"/>
              </a:xfrm>
              <a:prstGeom prst="rect">
                <a:avLst/>
              </a:prstGeom>
              <a:blipFill>
                <a:blip r:embed="rId5"/>
                <a:stretch>
                  <a:fillRect r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92937C-34F9-4F0F-A9D2-FB7454FDA115}"/>
                  </a:ext>
                </a:extLst>
              </p:cNvPr>
              <p:cNvSpPr txBox="1"/>
              <p:nvPr/>
            </p:nvSpPr>
            <p:spPr>
              <a:xfrm>
                <a:off x="7454878" y="1353312"/>
                <a:ext cx="1368152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92937C-34F9-4F0F-A9D2-FB7454FD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878" y="1353312"/>
                <a:ext cx="136815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7D281-BC50-40A1-85D5-796C7A32E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6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/>
      <p:bldP spid="18" grpId="1"/>
      <p:bldP spid="20" grpId="0"/>
      <p:bldP spid="20" grpId="1"/>
      <p:bldP spid="24" grpId="0"/>
      <p:bldP spid="24" grpId="1"/>
      <p:bldP spid="24" grpId="2"/>
      <p:bldP spid="24" grpId="3"/>
      <p:bldP spid="24" grpId="4"/>
      <p:bldP spid="26" grpId="0"/>
      <p:bldP spid="26" grpId="1"/>
      <p:bldP spid="2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0ADB-C632-4BD9-B592-8DD3D1A1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640A-3233-48C6-B81D-D1E64AF68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Express density of transformed distribution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terms of untransformed distribution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From the change of variables formula and the multivariable inverse function theorem, we know that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640A-3233-48C6-B81D-D1E64AF68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2244" r="-1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13">
            <a:extLst>
              <a:ext uri="{FF2B5EF4-FFF2-40B4-BE49-F238E27FC236}">
                <a16:creationId xmlns:a16="http://schemas.microsoft.com/office/drawing/2014/main" id="{05ADE676-21BE-45E0-A4EE-3F1886234340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BDE0156-327D-49B3-8E08-6709645E6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36" y="2996377"/>
            <a:ext cx="4199527" cy="1199865"/>
          </a:xfrm>
          <a:prstGeom prst="rect">
            <a:avLst/>
          </a:prstGeom>
        </p:spPr>
      </p:pic>
      <p:pic>
        <p:nvPicPr>
          <p:cNvPr id="13" name="Picture 12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EF1D0560-0659-4655-905B-E87D4827AE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4196242"/>
            <a:ext cx="6054386" cy="1062244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EAE6826-8BF0-4AD5-BBD5-D47F0EA213C7}"/>
              </a:ext>
            </a:extLst>
          </p:cNvPr>
          <p:cNvCxnSpPr>
            <a:stCxn id="7" idx="1"/>
            <a:endCxn id="13" idx="1"/>
          </p:cNvCxnSpPr>
          <p:nvPr/>
        </p:nvCxnSpPr>
        <p:spPr>
          <a:xfrm rot="10800000" flipH="1" flipV="1">
            <a:off x="4044236" y="3596310"/>
            <a:ext cx="1043652" cy="1131054"/>
          </a:xfrm>
          <a:prstGeom prst="curvedConnector3">
            <a:avLst>
              <a:gd name="adj1" fmla="val -1204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3602B3-F4C0-4214-90B7-2C90BDECD601}"/>
                  </a:ext>
                </a:extLst>
              </p:cNvPr>
              <p:cNvSpPr txBox="1"/>
              <p:nvPr/>
            </p:nvSpPr>
            <p:spPr>
              <a:xfrm>
                <a:off x="520702" y="3805333"/>
                <a:ext cx="3271042" cy="154555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Plugging the derivative into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sz="24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24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2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Simplifying using the logarithm rules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3602B3-F4C0-4214-90B7-2C90BDECD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2" y="3805333"/>
                <a:ext cx="3271042" cy="1545551"/>
              </a:xfrm>
              <a:prstGeom prst="rect">
                <a:avLst/>
              </a:prstGeom>
              <a:blipFill>
                <a:blip r:embed="rId5"/>
                <a:stretch>
                  <a:fillRect l="-928" t="-1563" r="-1484" b="-50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D724E-0BB4-4AC8-8377-BCB2CAF19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8136-8EB8-4EDF-B5B3-06B65D83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Loss Components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2E6C31-5107-434E-A2D3-C3CAF3060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3593" y="1085029"/>
            <a:ext cx="9638466" cy="5022540"/>
          </a:xfrm>
        </p:spPr>
      </p:pic>
      <p:sp>
        <p:nvSpPr>
          <p:cNvPr id="4" name="Textfeld 13">
            <a:extLst>
              <a:ext uri="{FF2B5EF4-FFF2-40B4-BE49-F238E27FC236}">
                <a16:creationId xmlns:a16="http://schemas.microsoft.com/office/drawing/2014/main" id="{21485DB8-C948-40B3-B2AF-9746B63A1B73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148E97-7348-45EC-A939-FAFE456191FB}"/>
              </a:ext>
            </a:extLst>
          </p:cNvPr>
          <p:cNvGrpSpPr/>
          <p:nvPr/>
        </p:nvGrpSpPr>
        <p:grpSpPr>
          <a:xfrm>
            <a:off x="2707518" y="946152"/>
            <a:ext cx="3666172" cy="2914896"/>
            <a:chOff x="2645852" y="1882256"/>
            <a:chExt cx="3666172" cy="291489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00F730-3BC2-4306-A563-97B880A52060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2780928"/>
              <a:ext cx="0" cy="2016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F2ACE0-0069-4DFC-B94C-E3458EDEB186}"/>
                </a:ext>
              </a:extLst>
            </p:cNvPr>
            <p:cNvSpPr/>
            <p:nvPr/>
          </p:nvSpPr>
          <p:spPr>
            <a:xfrm>
              <a:off x="2645852" y="1882256"/>
              <a:ext cx="2232248" cy="107640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Learning purely driven by policy loss</a:t>
              </a: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F635C532-9993-413B-A8A8-AB44F1C94CF4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 rot="16200000" flipH="1">
              <a:off x="4628959" y="2091677"/>
              <a:ext cx="816082" cy="2550048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93CEA-6EA1-44C3-B3FB-34BBCFABD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7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753D-8B21-42E1-8C9A-8FD8B8DB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for Scenario 08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78286-CD48-4E97-AFED-69BF30AFF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124744"/>
            <a:ext cx="11142662" cy="38228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FE347-A1CC-47B5-8A4E-AF96E45C57FC}"/>
              </a:ext>
            </a:extLst>
          </p:cNvPr>
          <p:cNvSpPr/>
          <p:nvPr/>
        </p:nvSpPr>
        <p:spPr>
          <a:xfrm>
            <a:off x="3566160" y="3501008"/>
            <a:ext cx="4773168" cy="808096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33A08-1701-4001-A723-2EA31B2E6C01}"/>
              </a:ext>
            </a:extLst>
          </p:cNvPr>
          <p:cNvSpPr txBox="1"/>
          <p:nvPr/>
        </p:nvSpPr>
        <p:spPr>
          <a:xfrm>
            <a:off x="695400" y="5137190"/>
            <a:ext cx="6768752" cy="92333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Baseline achieves highest reward for lowest success rate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Reward is hand-crafted with possibly suboptimal parameters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Other student worked on this via IRL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1543B7C-5CA3-4B8B-9365-B668F28DF538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5952744" y="4309104"/>
            <a:ext cx="1511408" cy="1289751"/>
          </a:xfrm>
          <a:prstGeom prst="curvedConnector4">
            <a:avLst>
              <a:gd name="adj1" fmla="val -15125"/>
              <a:gd name="adj2" fmla="val 6789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feld 13">
            <a:extLst>
              <a:ext uri="{FF2B5EF4-FFF2-40B4-BE49-F238E27FC236}">
                <a16:creationId xmlns:a16="http://schemas.microsoft.com/office/drawing/2014/main" id="{C07CE414-DD36-4736-A5AB-2FA46DC032E6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2AD99-3FA3-4E49-A03B-47F568AE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9EDF-9F53-4FCC-B4E6-64A9B7D6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Results for Scenario 06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C047F17B-D46E-4D86-950D-E7C00595A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715639"/>
            <a:ext cx="11142662" cy="3860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7990F-FA25-4ADC-A1DB-F6F86F8D2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A0CA-5960-475F-8108-22706188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578D-D92E-45F5-8781-3BC4FB71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sampling in 2D continuous action space is inefficient</a:t>
            </a:r>
          </a:p>
          <a:p>
            <a:r>
              <a:rPr lang="en-US" b="1" dirty="0"/>
              <a:t>Goal</a:t>
            </a:r>
            <a:r>
              <a:rPr lang="en-US" dirty="0"/>
              <a:t>: Increasing sample efficiency through focused sampling</a:t>
            </a:r>
          </a:p>
          <a:p>
            <a:r>
              <a:rPr lang="en-US" b="1" dirty="0"/>
              <a:t>Method</a:t>
            </a:r>
            <a:r>
              <a:rPr lang="en-US" dirty="0"/>
              <a:t>: Integrate learned knowledge into the search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B1FD62-BFCE-4CE0-B76C-6AFF3EDA3844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5" name="Textfeld 13">
              <a:extLst>
                <a:ext uri="{FF2B5EF4-FFF2-40B4-BE49-F238E27FC236}">
                  <a16:creationId xmlns:a16="http://schemas.microsoft.com/office/drawing/2014/main" id="{700E5701-B89D-4F29-8F37-921FC92136CE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Approach</a:t>
              </a:r>
              <a:endParaRPr lang="en-US" dirty="0"/>
            </a:p>
          </p:txBody>
        </p:sp>
        <p:sp>
          <p:nvSpPr>
            <p:cNvPr id="6" name="Textfeld 7">
              <a:extLst>
                <a:ext uri="{FF2B5EF4-FFF2-40B4-BE49-F238E27FC236}">
                  <a16:creationId xmlns:a16="http://schemas.microsoft.com/office/drawing/2014/main" id="{8E8C0A81-030B-499E-B3D3-996A72E50432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7" name="Textfeld 9">
              <a:extLst>
                <a:ext uri="{FF2B5EF4-FFF2-40B4-BE49-F238E27FC236}">
                  <a16:creationId xmlns:a16="http://schemas.microsoft.com/office/drawing/2014/main" id="{175FB3E1-EA7C-4481-B3B9-B1138CDD26AD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Motivation</a:t>
              </a:r>
              <a:endParaRPr lang="en-US" b="1" dirty="0"/>
            </a:p>
          </p:txBody>
        </p:sp>
        <p:sp>
          <p:nvSpPr>
            <p:cNvPr id="8" name="Eingekerbter Richtungspfeil 23">
              <a:extLst>
                <a:ext uri="{FF2B5EF4-FFF2-40B4-BE49-F238E27FC236}">
                  <a16:creationId xmlns:a16="http://schemas.microsoft.com/office/drawing/2014/main" id="{4DE729B3-9B04-43EC-B332-77EEBA89983F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Eingekerbter Richtungspfeil 24">
              <a:extLst>
                <a:ext uri="{FF2B5EF4-FFF2-40B4-BE49-F238E27FC236}">
                  <a16:creationId xmlns:a16="http://schemas.microsoft.com/office/drawing/2014/main" id="{90DB843B-B8DC-4C73-BCC0-C11BE3176802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Eingekerbter Richtungspfeil 25">
              <a:extLst>
                <a:ext uri="{FF2B5EF4-FFF2-40B4-BE49-F238E27FC236}">
                  <a16:creationId xmlns:a16="http://schemas.microsoft.com/office/drawing/2014/main" id="{FA22B219-5749-4508-B2EB-BA3AB1B1ACC7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feld 13">
              <a:extLst>
                <a:ext uri="{FF2B5EF4-FFF2-40B4-BE49-F238E27FC236}">
                  <a16:creationId xmlns:a16="http://schemas.microsoft.com/office/drawing/2014/main" id="{6E147FAA-AF38-474D-AC6F-E41E9C4F8D97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B22E326-5B6E-42DA-A732-3127E58A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00400"/>
            <a:ext cx="4149884" cy="2964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ECA766-7E7C-493B-B32E-6A5817222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184" y="3200400"/>
            <a:ext cx="4151375" cy="290596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2732-44B6-4085-BFC7-E9C69DD095D1}"/>
              </a:ext>
            </a:extLst>
          </p:cNvPr>
          <p:cNvSpPr/>
          <p:nvPr/>
        </p:nvSpPr>
        <p:spPr>
          <a:xfrm>
            <a:off x="4892040" y="4204720"/>
            <a:ext cx="2084832" cy="789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BA7A26-B570-4A0E-BF29-4D11DEC12241}"/>
              </a:ext>
            </a:extLst>
          </p:cNvPr>
          <p:cNvSpPr txBox="1"/>
          <p:nvPr/>
        </p:nvSpPr>
        <p:spPr>
          <a:xfrm>
            <a:off x="1582210" y="281717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Visual 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A9545F-28D5-4ADA-BC6C-405ADBBB9385}"/>
              </a:ext>
            </a:extLst>
          </p:cNvPr>
          <p:cNvSpPr txBox="1"/>
          <p:nvPr/>
        </p:nvSpPr>
        <p:spPr>
          <a:xfrm>
            <a:off x="7925198" y="2815157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Sample space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B33687-ABB4-4EA6-981F-4BDE296CE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197BF5-1522-4EDE-B3B0-B70FE5781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184" y="3200400"/>
            <a:ext cx="4151376" cy="29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7F9F-165C-4F55-A38C-BA1B8157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Channel Attention (ECA)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CF057E-9CDB-4585-B2C1-F0FE0899E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73" y="1198563"/>
            <a:ext cx="9009891" cy="4894262"/>
          </a:xfrm>
        </p:spPr>
      </p:pic>
      <p:sp>
        <p:nvSpPr>
          <p:cNvPr id="6" name="Textfeld 13">
            <a:extLst>
              <a:ext uri="{FF2B5EF4-FFF2-40B4-BE49-F238E27FC236}">
                <a16:creationId xmlns:a16="http://schemas.microsoft.com/office/drawing/2014/main" id="{A24CF5B1-DC89-48F4-9FED-951980D58FD0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438A0D-9822-4949-BF43-E8285B9888DB}"/>
              </a:ext>
            </a:extLst>
          </p:cNvPr>
          <p:cNvGrpSpPr/>
          <p:nvPr/>
        </p:nvGrpSpPr>
        <p:grpSpPr>
          <a:xfrm>
            <a:off x="1271464" y="1205053"/>
            <a:ext cx="3240360" cy="2505628"/>
            <a:chOff x="1271464" y="1205053"/>
            <a:chExt cx="3240360" cy="25056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F0F35D-0C9C-43FD-9144-3302992FED9A}"/>
                </a:ext>
              </a:extLst>
            </p:cNvPr>
            <p:cNvSpPr/>
            <p:nvPr/>
          </p:nvSpPr>
          <p:spPr>
            <a:xfrm>
              <a:off x="3719736" y="3284984"/>
              <a:ext cx="792088" cy="4256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C19E8D4-330E-4233-A20C-FFE705166C17}"/>
                    </a:ext>
                  </a:extLst>
                </p:cNvPr>
                <p:cNvSpPr/>
                <p:nvPr/>
              </p:nvSpPr>
              <p:spPr>
                <a:xfrm>
                  <a:off x="1271464" y="1205053"/>
                  <a:ext cx="2232248" cy="846809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Global average pooling over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dimensions of </a:t>
                  </a:r>
                  <a14:m>
                    <m:oMath xmlns:m="http://schemas.openxmlformats.org/officeDocument/2006/math"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C19E8D4-330E-4233-A20C-FFE705166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464" y="1205053"/>
                  <a:ext cx="2232248" cy="846809"/>
                </a:xfrm>
                <a:prstGeom prst="rect">
                  <a:avLst/>
                </a:prstGeom>
                <a:blipFill>
                  <a:blip r:embed="rId3"/>
                  <a:stretch>
                    <a:fillRect l="-543" t="-7092" b="-14184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103356E8-C370-4B9D-815C-C762368439E6}"/>
                </a:ext>
              </a:extLst>
            </p:cNvPr>
            <p:cNvCxnSpPr>
              <a:cxnSpLocks/>
              <a:stCxn id="12" idx="3"/>
              <a:endCxn id="8" idx="0"/>
            </p:cNvCxnSpPr>
            <p:nvPr/>
          </p:nvCxnSpPr>
          <p:spPr>
            <a:xfrm>
              <a:off x="3503712" y="1628458"/>
              <a:ext cx="612068" cy="165652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44A039-4095-4571-B784-7AE955E9CCD2}"/>
              </a:ext>
            </a:extLst>
          </p:cNvPr>
          <p:cNvGrpSpPr/>
          <p:nvPr/>
        </p:nvGrpSpPr>
        <p:grpSpPr>
          <a:xfrm>
            <a:off x="3860578" y="2657056"/>
            <a:ext cx="2667470" cy="3137953"/>
            <a:chOff x="3860578" y="2657056"/>
            <a:chExt cx="2667470" cy="313795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FA4137-9821-4B19-98FB-20A9A56CFB9D}"/>
                </a:ext>
              </a:extLst>
            </p:cNvPr>
            <p:cNvSpPr/>
            <p:nvPr/>
          </p:nvSpPr>
          <p:spPr>
            <a:xfrm>
              <a:off x="4511824" y="2657056"/>
              <a:ext cx="2016224" cy="19240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3B2D321-480C-4CBC-8F65-001D801697F8}"/>
                    </a:ext>
                  </a:extLst>
                </p:cNvPr>
                <p:cNvSpPr/>
                <p:nvPr/>
              </p:nvSpPr>
              <p:spPr>
                <a:xfrm>
                  <a:off x="3860578" y="4962253"/>
                  <a:ext cx="2232248" cy="832756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Learn interactions with </a:t>
                  </a:r>
                  <a14:m>
                    <m:oMath xmlns:m="http://schemas.openxmlformats.org/officeDocument/2006/math">
                      <m: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convolution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3B2D321-480C-4CBC-8F65-001D80169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578" y="4962253"/>
                  <a:ext cx="2232248" cy="832756"/>
                </a:xfrm>
                <a:prstGeom prst="rect">
                  <a:avLst/>
                </a:prstGeom>
                <a:blipFill>
                  <a:blip r:embed="rId4"/>
                  <a:stretch>
                    <a:fillRect t="-7914" b="-15108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83CC720E-8582-4CE5-8235-BC4891622CED}"/>
                </a:ext>
              </a:extLst>
            </p:cNvPr>
            <p:cNvCxnSpPr>
              <a:cxnSpLocks/>
              <a:stCxn id="13" idx="3"/>
              <a:endCxn id="9" idx="2"/>
            </p:cNvCxnSpPr>
            <p:nvPr/>
          </p:nvCxnSpPr>
          <p:spPr>
            <a:xfrm flipH="1" flipV="1">
              <a:off x="5519936" y="4581128"/>
              <a:ext cx="572890" cy="797503"/>
            </a:xfrm>
            <a:prstGeom prst="curvedConnector4">
              <a:avLst>
                <a:gd name="adj1" fmla="val -39903"/>
                <a:gd name="adj2" fmla="val 76105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94DB22-0F4C-4F3B-9675-429B0B0284E8}"/>
              </a:ext>
            </a:extLst>
          </p:cNvPr>
          <p:cNvGrpSpPr/>
          <p:nvPr/>
        </p:nvGrpSpPr>
        <p:grpSpPr>
          <a:xfrm>
            <a:off x="6549835" y="998017"/>
            <a:ext cx="2678146" cy="3943151"/>
            <a:chOff x="6549835" y="998017"/>
            <a:chExt cx="2678146" cy="39431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D46DFD-7FD8-434A-953B-97B7E0DB6457}"/>
                </a:ext>
              </a:extLst>
            </p:cNvPr>
            <p:cNvSpPr/>
            <p:nvPr/>
          </p:nvSpPr>
          <p:spPr>
            <a:xfrm>
              <a:off x="6549835" y="2602343"/>
              <a:ext cx="1152128" cy="233882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C73C6F-5342-4DD6-BAD8-CE9DC3CEE8B7}"/>
                    </a:ext>
                  </a:extLst>
                </p:cNvPr>
                <p:cNvSpPr/>
                <p:nvPr/>
              </p:nvSpPr>
              <p:spPr>
                <a:xfrm>
                  <a:off x="6995733" y="998017"/>
                  <a:ext cx="2232248" cy="846808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Enforce weights </a:t>
                  </a:r>
                  <a14:m>
                    <m:oMath xmlns:m="http://schemas.openxmlformats.org/officeDocument/2006/math">
                      <m:r>
                        <a:rPr lang="de-DE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through sigmoid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C73C6F-5342-4DD6-BAD8-CE9DC3CEE8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733" y="998017"/>
                  <a:ext cx="2232248" cy="846808"/>
                </a:xfrm>
                <a:prstGeom prst="rect">
                  <a:avLst/>
                </a:prstGeom>
                <a:blipFill>
                  <a:blip r:embed="rId5"/>
                  <a:stretch>
                    <a:fillRect l="-1359" t="-7092" b="-14184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86E12496-5198-4DF0-B2FF-5066A2110D7E}"/>
                </a:ext>
              </a:extLst>
            </p:cNvPr>
            <p:cNvCxnSpPr>
              <a:stCxn id="14" idx="2"/>
              <a:endCxn id="10" idx="0"/>
            </p:cNvCxnSpPr>
            <p:nvPr/>
          </p:nvCxnSpPr>
          <p:spPr>
            <a:xfrm rot="5400000">
              <a:off x="7240119" y="1730605"/>
              <a:ext cx="757518" cy="985958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D78ABA-49D4-44CC-BF5A-C92E4CAABC60}"/>
              </a:ext>
            </a:extLst>
          </p:cNvPr>
          <p:cNvGrpSpPr/>
          <p:nvPr/>
        </p:nvGrpSpPr>
        <p:grpSpPr>
          <a:xfrm>
            <a:off x="8040216" y="1242579"/>
            <a:ext cx="3758266" cy="3589142"/>
            <a:chOff x="8040216" y="1242579"/>
            <a:chExt cx="3758266" cy="358914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3C65F7E-0C3A-40E4-8036-A28825824FAF}"/>
                </a:ext>
              </a:extLst>
            </p:cNvPr>
            <p:cNvSpPr/>
            <p:nvPr/>
          </p:nvSpPr>
          <p:spPr>
            <a:xfrm>
              <a:off x="8040216" y="2492896"/>
              <a:ext cx="1872208" cy="2338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BF9284B-CDEF-4AA1-8625-D9E08CC25986}"/>
                    </a:ext>
                  </a:extLst>
                </p:cNvPr>
                <p:cNvSpPr/>
                <p:nvPr/>
              </p:nvSpPr>
              <p:spPr>
                <a:xfrm>
                  <a:off x="9912424" y="1242579"/>
                  <a:ext cx="1886058" cy="1222325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Recalibrate the feature map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with the learned weights </a:t>
                  </a:r>
                  <a14:m>
                    <m:oMath xmlns:m="http://schemas.openxmlformats.org/officeDocument/2006/math"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BF9284B-CDEF-4AA1-8625-D9E08CC25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424" y="1242579"/>
                  <a:ext cx="1886058" cy="1222325"/>
                </a:xfrm>
                <a:prstGeom prst="rect">
                  <a:avLst/>
                </a:prstGeom>
                <a:blipFill>
                  <a:blip r:embed="rId6"/>
                  <a:stretch>
                    <a:fillRect t="-990" r="-3537" b="-6436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E87D73B-9D30-4A1B-8CF1-B0B7240449D5}"/>
                </a:ext>
              </a:extLst>
            </p:cNvPr>
            <p:cNvCxnSpPr>
              <a:stCxn id="15" idx="2"/>
              <a:endCxn id="11" idx="7"/>
            </p:cNvCxnSpPr>
            <p:nvPr/>
          </p:nvCxnSpPr>
          <p:spPr>
            <a:xfrm rot="5400000">
              <a:off x="10061597" y="2041552"/>
              <a:ext cx="370505" cy="1217208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38DCA-D33A-479C-BDAB-4AA85991F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1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CC2C-DEB8-4626-99EC-5CB8DD8E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Lookout &amp; Pitfalls</a:t>
            </a:r>
            <a:endParaRPr lang="en-US" dirty="0"/>
          </a:p>
        </p:txBody>
      </p:sp>
      <p:sp>
        <p:nvSpPr>
          <p:cNvPr id="41" name="AutoShape 4">
            <a:extLst>
              <a:ext uri="{FF2B5EF4-FFF2-40B4-BE49-F238E27FC236}">
                <a16:creationId xmlns:a16="http://schemas.microsoft.com/office/drawing/2014/main" id="{8CBD4CE5-0B6D-44B7-A21F-F38AE407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754" y="2691891"/>
            <a:ext cx="2558145" cy="1907606"/>
          </a:xfrm>
          <a:prstGeom prst="hexagon">
            <a:avLst>
              <a:gd name="adj" fmla="val 27042"/>
              <a:gd name="vf" fmla="val 115470"/>
            </a:avLst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 anchorCtr="1"/>
          <a:lstStyle/>
          <a:p>
            <a:pPr algn="ctr" eaLnBrk="0" hangingPunct="0">
              <a:spcBef>
                <a:spcPct val="0"/>
              </a:spcBef>
            </a:pPr>
            <a:r>
              <a:rPr lang="de-DE" sz="2400" b="1" dirty="0">
                <a:solidFill>
                  <a:schemeClr val="bg1"/>
                </a:solidFill>
              </a:rPr>
              <a:t>M</a:t>
            </a:r>
            <a:r>
              <a:rPr lang="en-US" sz="2400" b="1" dirty="0">
                <a:solidFill>
                  <a:schemeClr val="bg1"/>
                </a:solidFill>
              </a:rPr>
              <a:t>CTS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+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RL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1AFE19-B461-4951-B159-B4C3AE3DEC53}"/>
              </a:ext>
            </a:extLst>
          </p:cNvPr>
          <p:cNvGrpSpPr/>
          <p:nvPr/>
        </p:nvGrpSpPr>
        <p:grpSpPr>
          <a:xfrm>
            <a:off x="520702" y="1198563"/>
            <a:ext cx="5096792" cy="1496320"/>
            <a:chOff x="520702" y="1198563"/>
            <a:chExt cx="5096792" cy="1496320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C5705BE-D13E-4339-87FC-487C83D8E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2" y="1198563"/>
              <a:ext cx="5096792" cy="14963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568" y="0"/>
                </a:cxn>
                <a:cxn ang="0">
                  <a:pos x="1888" y="376"/>
                </a:cxn>
                <a:cxn ang="0">
                  <a:pos x="2008" y="272"/>
                </a:cxn>
                <a:cxn ang="0">
                  <a:pos x="1880" y="592"/>
                </a:cxn>
                <a:cxn ang="0">
                  <a:pos x="1544" y="672"/>
                </a:cxn>
                <a:cxn ang="0">
                  <a:pos x="1656" y="576"/>
                </a:cxn>
                <a:cxn ang="0">
                  <a:pos x="1440" y="328"/>
                </a:cxn>
                <a:cxn ang="0">
                  <a:pos x="0" y="328"/>
                </a:cxn>
                <a:cxn ang="0">
                  <a:pos x="0" y="0"/>
                </a:cxn>
              </a:cxnLst>
              <a:rect l="0" t="0" r="r" b="b"/>
              <a:pathLst>
                <a:path w="2009" h="673">
                  <a:moveTo>
                    <a:pt x="0" y="0"/>
                  </a:moveTo>
                  <a:lnTo>
                    <a:pt x="0" y="0"/>
                  </a:lnTo>
                  <a:lnTo>
                    <a:pt x="1568" y="0"/>
                  </a:lnTo>
                  <a:lnTo>
                    <a:pt x="1888" y="376"/>
                  </a:lnTo>
                  <a:lnTo>
                    <a:pt x="2008" y="272"/>
                  </a:lnTo>
                  <a:lnTo>
                    <a:pt x="1880" y="592"/>
                  </a:lnTo>
                  <a:lnTo>
                    <a:pt x="1544" y="672"/>
                  </a:lnTo>
                  <a:lnTo>
                    <a:pt x="1656" y="576"/>
                  </a:lnTo>
                  <a:lnTo>
                    <a:pt x="1440" y="328"/>
                  </a:lnTo>
                  <a:lnTo>
                    <a:pt x="0" y="328"/>
                  </a:lnTo>
                  <a:lnTo>
                    <a:pt x="0" y="0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B68F04BD-0AA2-40DD-96F9-44346930C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2" y="1354059"/>
              <a:ext cx="4135139" cy="4180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Instability of GMM policies in RL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C0EA12-B9AF-4DF2-9E8D-9917400E38A3}"/>
              </a:ext>
            </a:extLst>
          </p:cNvPr>
          <p:cNvGrpSpPr/>
          <p:nvPr/>
        </p:nvGrpSpPr>
        <p:grpSpPr>
          <a:xfrm>
            <a:off x="520702" y="2962537"/>
            <a:ext cx="3937594" cy="1366315"/>
            <a:chOff x="520702" y="2962537"/>
            <a:chExt cx="3937594" cy="1366315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AFA243A-B29D-45D8-BD39-C0F45DB3F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2" y="2962537"/>
              <a:ext cx="3937594" cy="1366315"/>
            </a:xfrm>
            <a:custGeom>
              <a:avLst/>
              <a:gdLst/>
              <a:ahLst/>
              <a:cxnLst>
                <a:cxn ang="0">
                  <a:pos x="0" y="464"/>
                </a:cxn>
                <a:cxn ang="0">
                  <a:pos x="0" y="464"/>
                </a:cxn>
                <a:cxn ang="0">
                  <a:pos x="0" y="152"/>
                </a:cxn>
                <a:cxn ang="0">
                  <a:pos x="1392" y="152"/>
                </a:cxn>
                <a:cxn ang="0">
                  <a:pos x="1392" y="0"/>
                </a:cxn>
                <a:cxn ang="0">
                  <a:pos x="1552" y="312"/>
                </a:cxn>
                <a:cxn ang="0">
                  <a:pos x="1392" y="616"/>
                </a:cxn>
                <a:cxn ang="0">
                  <a:pos x="1392" y="464"/>
                </a:cxn>
                <a:cxn ang="0">
                  <a:pos x="0" y="464"/>
                </a:cxn>
              </a:cxnLst>
              <a:rect l="0" t="0" r="r" b="b"/>
              <a:pathLst>
                <a:path w="1553" h="617">
                  <a:moveTo>
                    <a:pt x="0" y="464"/>
                  </a:moveTo>
                  <a:lnTo>
                    <a:pt x="0" y="464"/>
                  </a:lnTo>
                  <a:lnTo>
                    <a:pt x="0" y="152"/>
                  </a:lnTo>
                  <a:lnTo>
                    <a:pt x="1392" y="152"/>
                  </a:lnTo>
                  <a:lnTo>
                    <a:pt x="1392" y="0"/>
                  </a:lnTo>
                  <a:lnTo>
                    <a:pt x="1552" y="312"/>
                  </a:lnTo>
                  <a:lnTo>
                    <a:pt x="1392" y="616"/>
                  </a:lnTo>
                  <a:lnTo>
                    <a:pt x="1392" y="464"/>
                  </a:lnTo>
                  <a:lnTo>
                    <a:pt x="0" y="464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3E74A93F-C75E-46BE-A6B6-067F3F469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2" y="3434120"/>
              <a:ext cx="757466" cy="4231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Averaging over agents in loss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B8B438C-0531-4F2A-8106-F5D7AE541317}"/>
              </a:ext>
            </a:extLst>
          </p:cNvPr>
          <p:cNvGrpSpPr/>
          <p:nvPr/>
        </p:nvGrpSpPr>
        <p:grpSpPr>
          <a:xfrm>
            <a:off x="520702" y="4596508"/>
            <a:ext cx="5096792" cy="1496318"/>
            <a:chOff x="520702" y="4596508"/>
            <a:chExt cx="5096792" cy="149631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0EF0CCCD-9CDD-4DDB-8484-AF1F39959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2" y="4596508"/>
              <a:ext cx="5096792" cy="1496318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0" y="672"/>
                </a:cxn>
                <a:cxn ang="0">
                  <a:pos x="1568" y="672"/>
                </a:cxn>
                <a:cxn ang="0">
                  <a:pos x="1888" y="304"/>
                </a:cxn>
                <a:cxn ang="0">
                  <a:pos x="2008" y="400"/>
                </a:cxn>
                <a:cxn ang="0">
                  <a:pos x="1880" y="80"/>
                </a:cxn>
                <a:cxn ang="0">
                  <a:pos x="1544" y="0"/>
                </a:cxn>
                <a:cxn ang="0">
                  <a:pos x="1656" y="96"/>
                </a:cxn>
                <a:cxn ang="0">
                  <a:pos x="1440" y="344"/>
                </a:cxn>
                <a:cxn ang="0">
                  <a:pos x="0" y="344"/>
                </a:cxn>
                <a:cxn ang="0">
                  <a:pos x="0" y="672"/>
                </a:cxn>
              </a:cxnLst>
              <a:rect l="0" t="0" r="r" b="b"/>
              <a:pathLst>
                <a:path w="2009" h="673">
                  <a:moveTo>
                    <a:pt x="0" y="672"/>
                  </a:moveTo>
                  <a:lnTo>
                    <a:pt x="0" y="672"/>
                  </a:lnTo>
                  <a:lnTo>
                    <a:pt x="1568" y="672"/>
                  </a:lnTo>
                  <a:lnTo>
                    <a:pt x="1888" y="304"/>
                  </a:lnTo>
                  <a:lnTo>
                    <a:pt x="2008" y="400"/>
                  </a:lnTo>
                  <a:lnTo>
                    <a:pt x="1880" y="80"/>
                  </a:lnTo>
                  <a:lnTo>
                    <a:pt x="1544" y="0"/>
                  </a:lnTo>
                  <a:lnTo>
                    <a:pt x="1656" y="96"/>
                  </a:lnTo>
                  <a:lnTo>
                    <a:pt x="1440" y="344"/>
                  </a:lnTo>
                  <a:lnTo>
                    <a:pt x="0" y="344"/>
                  </a:lnTo>
                  <a:lnTo>
                    <a:pt x="0" y="672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50" name="Rectangle 13">
              <a:extLst>
                <a:ext uri="{FF2B5EF4-FFF2-40B4-BE49-F238E27FC236}">
                  <a16:creationId xmlns:a16="http://schemas.microsoft.com/office/drawing/2014/main" id="{DCDFC14B-0939-4316-81C6-442960B40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2" y="5521829"/>
              <a:ext cx="757466" cy="4231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Inaccuary of entropy estimation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80F466-1BA2-42D4-8B38-28A61E71143F}"/>
              </a:ext>
            </a:extLst>
          </p:cNvPr>
          <p:cNvGrpSpPr/>
          <p:nvPr/>
        </p:nvGrpSpPr>
        <p:grpSpPr>
          <a:xfrm>
            <a:off x="6568159" y="1198563"/>
            <a:ext cx="5096792" cy="1496320"/>
            <a:chOff x="6568159" y="1198563"/>
            <a:chExt cx="5096792" cy="149632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4BD7FA95-9E80-41A5-9775-9AFACA4DE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159" y="1198563"/>
              <a:ext cx="5096792" cy="1496320"/>
            </a:xfrm>
            <a:custGeom>
              <a:avLst/>
              <a:gdLst/>
              <a:ahLst/>
              <a:cxnLst>
                <a:cxn ang="0">
                  <a:pos x="2008" y="0"/>
                </a:cxn>
                <a:cxn ang="0">
                  <a:pos x="2008" y="0"/>
                </a:cxn>
                <a:cxn ang="0">
                  <a:pos x="440" y="0"/>
                </a:cxn>
                <a:cxn ang="0">
                  <a:pos x="120" y="376"/>
                </a:cxn>
                <a:cxn ang="0">
                  <a:pos x="0" y="272"/>
                </a:cxn>
                <a:cxn ang="0">
                  <a:pos x="128" y="592"/>
                </a:cxn>
                <a:cxn ang="0">
                  <a:pos x="464" y="672"/>
                </a:cxn>
                <a:cxn ang="0">
                  <a:pos x="352" y="576"/>
                </a:cxn>
                <a:cxn ang="0">
                  <a:pos x="568" y="328"/>
                </a:cxn>
                <a:cxn ang="0">
                  <a:pos x="2008" y="328"/>
                </a:cxn>
                <a:cxn ang="0">
                  <a:pos x="2008" y="0"/>
                </a:cxn>
              </a:cxnLst>
              <a:rect l="0" t="0" r="r" b="b"/>
              <a:pathLst>
                <a:path w="2009" h="673">
                  <a:moveTo>
                    <a:pt x="2008" y="0"/>
                  </a:moveTo>
                  <a:lnTo>
                    <a:pt x="2008" y="0"/>
                  </a:lnTo>
                  <a:lnTo>
                    <a:pt x="440" y="0"/>
                  </a:lnTo>
                  <a:lnTo>
                    <a:pt x="120" y="376"/>
                  </a:lnTo>
                  <a:lnTo>
                    <a:pt x="0" y="272"/>
                  </a:lnTo>
                  <a:lnTo>
                    <a:pt x="128" y="592"/>
                  </a:lnTo>
                  <a:lnTo>
                    <a:pt x="464" y="672"/>
                  </a:lnTo>
                  <a:lnTo>
                    <a:pt x="352" y="576"/>
                  </a:lnTo>
                  <a:lnTo>
                    <a:pt x="568" y="328"/>
                  </a:lnTo>
                  <a:lnTo>
                    <a:pt x="2008" y="328"/>
                  </a:lnTo>
                  <a:lnTo>
                    <a:pt x="2008" y="0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A97F865A-E42A-43E5-9740-33260D35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7486" y="1354059"/>
              <a:ext cx="757465" cy="4180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r"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Instability of Transformers in RL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2AD22D-350D-49B0-AE6A-322936E44DB6}"/>
              </a:ext>
            </a:extLst>
          </p:cNvPr>
          <p:cNvGrpSpPr/>
          <p:nvPr/>
        </p:nvGrpSpPr>
        <p:grpSpPr>
          <a:xfrm>
            <a:off x="7727357" y="2962537"/>
            <a:ext cx="3937594" cy="1366315"/>
            <a:chOff x="7727357" y="2962537"/>
            <a:chExt cx="3937594" cy="1366315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6E8B030-BBF8-4D2D-817A-03BBEDD4F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357" y="2962537"/>
              <a:ext cx="3937594" cy="1366315"/>
            </a:xfrm>
            <a:custGeom>
              <a:avLst/>
              <a:gdLst/>
              <a:ahLst/>
              <a:cxnLst>
                <a:cxn ang="0">
                  <a:pos x="1552" y="464"/>
                </a:cxn>
                <a:cxn ang="0">
                  <a:pos x="1552" y="464"/>
                </a:cxn>
                <a:cxn ang="0">
                  <a:pos x="1552" y="152"/>
                </a:cxn>
                <a:cxn ang="0">
                  <a:pos x="160" y="152"/>
                </a:cxn>
                <a:cxn ang="0">
                  <a:pos x="152" y="0"/>
                </a:cxn>
                <a:cxn ang="0">
                  <a:pos x="0" y="312"/>
                </a:cxn>
                <a:cxn ang="0">
                  <a:pos x="160" y="616"/>
                </a:cxn>
                <a:cxn ang="0">
                  <a:pos x="160" y="464"/>
                </a:cxn>
                <a:cxn ang="0">
                  <a:pos x="1552" y="464"/>
                </a:cxn>
              </a:cxnLst>
              <a:rect l="0" t="0" r="r" b="b"/>
              <a:pathLst>
                <a:path w="1553" h="617">
                  <a:moveTo>
                    <a:pt x="1552" y="464"/>
                  </a:moveTo>
                  <a:lnTo>
                    <a:pt x="1552" y="464"/>
                  </a:lnTo>
                  <a:lnTo>
                    <a:pt x="1552" y="152"/>
                  </a:lnTo>
                  <a:lnTo>
                    <a:pt x="160" y="152"/>
                  </a:lnTo>
                  <a:lnTo>
                    <a:pt x="152" y="0"/>
                  </a:lnTo>
                  <a:lnTo>
                    <a:pt x="0" y="312"/>
                  </a:lnTo>
                  <a:lnTo>
                    <a:pt x="160" y="616"/>
                  </a:lnTo>
                  <a:lnTo>
                    <a:pt x="160" y="464"/>
                  </a:lnTo>
                  <a:lnTo>
                    <a:pt x="1552" y="464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97675158-D609-4232-AE79-AA568CD4D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7486" y="3434120"/>
              <a:ext cx="757465" cy="4231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r"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Generating enough training data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995C67-52ED-4269-AA78-35530508FCC7}"/>
              </a:ext>
            </a:extLst>
          </p:cNvPr>
          <p:cNvGrpSpPr/>
          <p:nvPr/>
        </p:nvGrpSpPr>
        <p:grpSpPr>
          <a:xfrm>
            <a:off x="6568159" y="4596508"/>
            <a:ext cx="5096792" cy="1496318"/>
            <a:chOff x="6568159" y="4596508"/>
            <a:chExt cx="5096792" cy="1496318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B9C3A43D-AAF9-4864-A975-E7EA23731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159" y="4596508"/>
              <a:ext cx="5096792" cy="1496318"/>
            </a:xfrm>
            <a:custGeom>
              <a:avLst/>
              <a:gdLst/>
              <a:ahLst/>
              <a:cxnLst>
                <a:cxn ang="0">
                  <a:pos x="2008" y="672"/>
                </a:cxn>
                <a:cxn ang="0">
                  <a:pos x="2008" y="672"/>
                </a:cxn>
                <a:cxn ang="0">
                  <a:pos x="440" y="672"/>
                </a:cxn>
                <a:cxn ang="0">
                  <a:pos x="120" y="304"/>
                </a:cxn>
                <a:cxn ang="0">
                  <a:pos x="0" y="400"/>
                </a:cxn>
                <a:cxn ang="0">
                  <a:pos x="128" y="80"/>
                </a:cxn>
                <a:cxn ang="0">
                  <a:pos x="464" y="0"/>
                </a:cxn>
                <a:cxn ang="0">
                  <a:pos x="352" y="96"/>
                </a:cxn>
                <a:cxn ang="0">
                  <a:pos x="568" y="344"/>
                </a:cxn>
                <a:cxn ang="0">
                  <a:pos x="2008" y="344"/>
                </a:cxn>
                <a:cxn ang="0">
                  <a:pos x="2008" y="672"/>
                </a:cxn>
              </a:cxnLst>
              <a:rect l="0" t="0" r="r" b="b"/>
              <a:pathLst>
                <a:path w="2009" h="673">
                  <a:moveTo>
                    <a:pt x="2008" y="672"/>
                  </a:moveTo>
                  <a:lnTo>
                    <a:pt x="2008" y="672"/>
                  </a:lnTo>
                  <a:lnTo>
                    <a:pt x="440" y="672"/>
                  </a:lnTo>
                  <a:lnTo>
                    <a:pt x="120" y="304"/>
                  </a:lnTo>
                  <a:lnTo>
                    <a:pt x="0" y="400"/>
                  </a:lnTo>
                  <a:lnTo>
                    <a:pt x="128" y="80"/>
                  </a:lnTo>
                  <a:lnTo>
                    <a:pt x="464" y="0"/>
                  </a:lnTo>
                  <a:lnTo>
                    <a:pt x="352" y="96"/>
                  </a:lnTo>
                  <a:lnTo>
                    <a:pt x="568" y="344"/>
                  </a:lnTo>
                  <a:lnTo>
                    <a:pt x="2008" y="344"/>
                  </a:lnTo>
                  <a:lnTo>
                    <a:pt x="2008" y="672"/>
                  </a:lnTo>
                </a:path>
              </a:pathLst>
            </a:custGeom>
            <a:solidFill>
              <a:srgbClr val="E4E7E7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/>
            <a:lstStyle/>
            <a:p>
              <a:endParaRPr lang="de-DE" sz="2000" dirty="0"/>
            </a:p>
          </p:txBody>
        </p:sp>
        <p:sp>
          <p:nvSpPr>
            <p:cNvPr id="53" name="Rectangle 20">
              <a:extLst>
                <a:ext uri="{FF2B5EF4-FFF2-40B4-BE49-F238E27FC236}">
                  <a16:creationId xmlns:a16="http://schemas.microsoft.com/office/drawing/2014/main" id="{687C3349-AFEB-473A-83A0-6DE0172E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7486" y="5521829"/>
              <a:ext cx="757465" cy="4231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r" eaLnBrk="0" hangingPunct="0">
                <a:spcBef>
                  <a:spcPct val="0"/>
                </a:spcBef>
              </a:pPr>
              <a:r>
                <a:rPr lang="de-DE" sz="2000" dirty="0">
                  <a:solidFill>
                    <a:schemeClr val="tx1"/>
                  </a:solidFill>
                </a:rPr>
                <a:t>Discretization vs continuous control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96A459-BFBE-486B-BFF2-B62BA2C55E34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Huber et al. (2008), Tian et al. (2019), Parisotto et al. (2019) </a:t>
            </a:r>
            <a:endParaRPr lang="en-US" sz="1200" i="1" dirty="0"/>
          </a:p>
        </p:txBody>
      </p:sp>
      <p:sp>
        <p:nvSpPr>
          <p:cNvPr id="32" name="Textfeld 13">
            <a:extLst>
              <a:ext uri="{FF2B5EF4-FFF2-40B4-BE49-F238E27FC236}">
                <a16:creationId xmlns:a16="http://schemas.microsoft.com/office/drawing/2014/main" id="{172CABC8-6C5C-4795-98F3-4ED4BE2FFFC0}"/>
              </a:ext>
            </a:extLst>
          </p:cNvPr>
          <p:cNvSpPr txBox="1"/>
          <p:nvPr/>
        </p:nvSpPr>
        <p:spPr>
          <a:xfrm>
            <a:off x="5192826" y="6291300"/>
            <a:ext cx="1800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Backup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17C85-9BBC-4D28-AE93-356797F0C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1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6BAE-D0E2-4190-BCB9-F900F577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and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1EEAB4-A908-413D-8DD0-234C05A1A644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5" name="Textfeld 13">
              <a:extLst>
                <a:ext uri="{FF2B5EF4-FFF2-40B4-BE49-F238E27FC236}">
                  <a16:creationId xmlns:a16="http://schemas.microsoft.com/office/drawing/2014/main" id="{18ED361D-FE84-488E-BF7E-294EEC0516AF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6" name="Textfeld 7">
              <a:extLst>
                <a:ext uri="{FF2B5EF4-FFF2-40B4-BE49-F238E27FC236}">
                  <a16:creationId xmlns:a16="http://schemas.microsoft.com/office/drawing/2014/main" id="{63262BC3-187D-48B8-8CC8-A946D8947239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7" name="Textfeld 9">
              <a:extLst>
                <a:ext uri="{FF2B5EF4-FFF2-40B4-BE49-F238E27FC236}">
                  <a16:creationId xmlns:a16="http://schemas.microsoft.com/office/drawing/2014/main" id="{D520B8E6-4D33-46F3-8532-22F9575C5782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8" name="Eingekerbter Richtungspfeil 23">
              <a:extLst>
                <a:ext uri="{FF2B5EF4-FFF2-40B4-BE49-F238E27FC236}">
                  <a16:creationId xmlns:a16="http://schemas.microsoft.com/office/drawing/2014/main" id="{FA2AF8FA-C066-4EE1-B3AB-1EE0D53B0591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Eingekerbter Richtungspfeil 24">
              <a:extLst>
                <a:ext uri="{FF2B5EF4-FFF2-40B4-BE49-F238E27FC236}">
                  <a16:creationId xmlns:a16="http://schemas.microsoft.com/office/drawing/2014/main" id="{B7DD376C-9F5E-46B5-8FFA-C568B2BE29C8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Eingekerbter Richtungspfeil 25">
              <a:extLst>
                <a:ext uri="{FF2B5EF4-FFF2-40B4-BE49-F238E27FC236}">
                  <a16:creationId xmlns:a16="http://schemas.microsoft.com/office/drawing/2014/main" id="{A0BFC067-23BF-48FC-A7DD-FAB0A62F1980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feld 13">
              <a:extLst>
                <a:ext uri="{FF2B5EF4-FFF2-40B4-BE49-F238E27FC236}">
                  <a16:creationId xmlns:a16="http://schemas.microsoft.com/office/drawing/2014/main" id="{CD644589-065A-499C-8BB2-61AFD3C6D6DD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105" name="AutoShape 93">
            <a:extLst>
              <a:ext uri="{FF2B5EF4-FFF2-40B4-BE49-F238E27FC236}">
                <a16:creationId xmlns:a16="http://schemas.microsoft.com/office/drawing/2014/main" id="{0FAC19F5-9F3E-4A4D-BDAE-B82B4E2B17C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47663" y="1187671"/>
            <a:ext cx="114966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8" name="Rectangle 97">
            <a:extLst>
              <a:ext uri="{FF2B5EF4-FFF2-40B4-BE49-F238E27FC236}">
                <a16:creationId xmlns:a16="http://schemas.microsoft.com/office/drawing/2014/main" id="{1049A365-CCCD-4355-9369-35A714A7E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1211484"/>
            <a:ext cx="8842375" cy="487363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1" name="Rectangle 100">
            <a:extLst>
              <a:ext uri="{FF2B5EF4-FFF2-40B4-BE49-F238E27FC236}">
                <a16:creationId xmlns:a16="http://schemas.microsoft.com/office/drawing/2014/main" id="{B262271E-5858-4A24-8D1D-DE594B8D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1698846"/>
            <a:ext cx="4200525" cy="449263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Rectangle 101">
            <a:extLst>
              <a:ext uri="{FF2B5EF4-FFF2-40B4-BE49-F238E27FC236}">
                <a16:creationId xmlns:a16="http://schemas.microsoft.com/office/drawing/2014/main" id="{0FA2A1AB-15DF-455C-AC81-8A8176722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3" y="1698846"/>
            <a:ext cx="4641850" cy="449263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Rectangle 102">
            <a:extLst>
              <a:ext uri="{FF2B5EF4-FFF2-40B4-BE49-F238E27FC236}">
                <a16:creationId xmlns:a16="http://schemas.microsoft.com/office/drawing/2014/main" id="{F3C47C35-C0B3-401A-9A9A-E3523C36F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8" y="2148109"/>
            <a:ext cx="1504950" cy="3944938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Rectangle 103">
            <a:extLst>
              <a:ext uri="{FF2B5EF4-FFF2-40B4-BE49-F238E27FC236}">
                <a16:creationId xmlns:a16="http://schemas.microsoft.com/office/drawing/2014/main" id="{409EDA56-A092-40BD-AD3C-39BCA54D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2148109"/>
            <a:ext cx="1104900" cy="2103438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Rectangle 104">
            <a:extLst>
              <a:ext uri="{FF2B5EF4-FFF2-40B4-BE49-F238E27FC236}">
                <a16:creationId xmlns:a16="http://schemas.microsoft.com/office/drawing/2014/main" id="{FAB75661-D5E1-47B8-8922-5A373A41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2148109"/>
            <a:ext cx="4200525" cy="2103438"/>
          </a:xfrm>
          <a:prstGeom prst="rect">
            <a:avLst/>
          </a:prstGeom>
          <a:solidFill>
            <a:srgbClr val="E7EF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046E73E4-EA17-46A7-B78D-B0601E742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3" y="2148109"/>
            <a:ext cx="4641850" cy="2103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7" name="Rectangle 106">
            <a:extLst>
              <a:ext uri="{FF2B5EF4-FFF2-40B4-BE49-F238E27FC236}">
                <a16:creationId xmlns:a16="http://schemas.microsoft.com/office/drawing/2014/main" id="{395F2154-ADFA-4E0B-AFD6-B4F0C022D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4251546"/>
            <a:ext cx="1104900" cy="1841500"/>
          </a:xfrm>
          <a:prstGeom prst="rect">
            <a:avLst/>
          </a:prstGeom>
          <a:solidFill>
            <a:srgbClr val="EE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8" name="Rectangle 107">
            <a:extLst>
              <a:ext uri="{FF2B5EF4-FFF2-40B4-BE49-F238E27FC236}">
                <a16:creationId xmlns:a16="http://schemas.microsoft.com/office/drawing/2014/main" id="{7AD94664-6AF0-42E6-AE40-F1F39B2E3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4251546"/>
            <a:ext cx="4200525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9" name="Rectangle 108">
            <a:extLst>
              <a:ext uri="{FF2B5EF4-FFF2-40B4-BE49-F238E27FC236}">
                <a16:creationId xmlns:a16="http://schemas.microsoft.com/office/drawing/2014/main" id="{8BA7413B-3F62-41F4-89AE-B9BD0D63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3" y="4251546"/>
            <a:ext cx="4641850" cy="18415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1" name="Line 110">
            <a:extLst>
              <a:ext uri="{FF2B5EF4-FFF2-40B4-BE49-F238E27FC236}">
                <a16:creationId xmlns:a16="http://schemas.microsoft.com/office/drawing/2014/main" id="{DC81C728-023E-4710-930B-725B8D207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8488" y="2133821"/>
            <a:ext cx="0" cy="3973513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2" name="Line 111">
            <a:extLst>
              <a:ext uri="{FF2B5EF4-FFF2-40B4-BE49-F238E27FC236}">
                <a16:creationId xmlns:a16="http://schemas.microsoft.com/office/drawing/2014/main" id="{780C8A64-783E-42D2-B474-D808ED20B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3388" y="1197196"/>
            <a:ext cx="0" cy="4910138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3" name="Line 112">
            <a:extLst>
              <a:ext uri="{FF2B5EF4-FFF2-40B4-BE49-F238E27FC236}">
                <a16:creationId xmlns:a16="http://schemas.microsoft.com/office/drawing/2014/main" id="{F4335DA0-8FDF-4625-A5C5-CD2C61415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913" y="1700784"/>
            <a:ext cx="0" cy="4407408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Line 114">
            <a:extLst>
              <a:ext uri="{FF2B5EF4-FFF2-40B4-BE49-F238E27FC236}">
                <a16:creationId xmlns:a16="http://schemas.microsoft.com/office/drawing/2014/main" id="{B8EC1697-2A0F-482D-96FD-03D46642CB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3387" y="1698846"/>
            <a:ext cx="8856663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6" name="Line 115">
            <a:extLst>
              <a:ext uri="{FF2B5EF4-FFF2-40B4-BE49-F238E27FC236}">
                <a16:creationId xmlns:a16="http://schemas.microsoft.com/office/drawing/2014/main" id="{6759AB46-FB0E-41AB-B8BE-A452A8A36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1" y="2148109"/>
            <a:ext cx="11480800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7" name="Line 116">
            <a:extLst>
              <a:ext uri="{FF2B5EF4-FFF2-40B4-BE49-F238E27FC236}">
                <a16:creationId xmlns:a16="http://schemas.microsoft.com/office/drawing/2014/main" id="{5C75BF00-38A2-492D-BE69-5A22515D7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201" y="4251546"/>
            <a:ext cx="9975850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8" name="Line 117">
            <a:extLst>
              <a:ext uri="{FF2B5EF4-FFF2-40B4-BE49-F238E27FC236}">
                <a16:creationId xmlns:a16="http://schemas.microsoft.com/office/drawing/2014/main" id="{391895C1-3F4F-4F39-A479-B9823CB33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8" y="1205134"/>
            <a:ext cx="0" cy="9286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Line 118">
            <a:extLst>
              <a:ext uri="{FF2B5EF4-FFF2-40B4-BE49-F238E27FC236}">
                <a16:creationId xmlns:a16="http://schemas.microsoft.com/office/drawing/2014/main" id="{AFAACBAB-52BE-4304-91FB-BB2C6AD7E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8" y="2133821"/>
            <a:ext cx="0" cy="3973513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0" name="Line 119">
            <a:extLst>
              <a:ext uri="{FF2B5EF4-FFF2-40B4-BE49-F238E27FC236}">
                <a16:creationId xmlns:a16="http://schemas.microsoft.com/office/drawing/2014/main" id="{7F5AB479-53F9-4441-8AD0-59C1A5A9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5763" y="1197196"/>
            <a:ext cx="0" cy="4910138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1" name="Line 120">
            <a:extLst>
              <a:ext uri="{FF2B5EF4-FFF2-40B4-BE49-F238E27FC236}">
                <a16:creationId xmlns:a16="http://schemas.microsoft.com/office/drawing/2014/main" id="{A46CD94D-0391-498B-97FE-1545615D7C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8" y="1211484"/>
            <a:ext cx="26019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2" name="Line 121">
            <a:extLst>
              <a:ext uri="{FF2B5EF4-FFF2-40B4-BE49-F238E27FC236}">
                <a16:creationId xmlns:a16="http://schemas.microsoft.com/office/drawing/2014/main" id="{C9E9514F-D1F3-43BD-BC87-FB617757B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0688" y="1211484"/>
            <a:ext cx="8869363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Line 122">
            <a:extLst>
              <a:ext uri="{FF2B5EF4-FFF2-40B4-BE49-F238E27FC236}">
                <a16:creationId xmlns:a16="http://schemas.microsoft.com/office/drawing/2014/main" id="{170C4A16-4714-4E4F-8B9A-F44839E98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1" y="6093046"/>
            <a:ext cx="11480800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Rectangle 123">
            <a:extLst>
              <a:ext uri="{FF2B5EF4-FFF2-40B4-BE49-F238E27FC236}">
                <a16:creationId xmlns:a16="http://schemas.microsoft.com/office/drawing/2014/main" id="{01FBEFAC-9F24-47FE-939F-CB735A1A4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963" y="1268634"/>
            <a:ext cx="15255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Action space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124">
            <a:extLst>
              <a:ext uri="{FF2B5EF4-FFF2-40B4-BE49-F238E27FC236}">
                <a16:creationId xmlns:a16="http://schemas.microsoft.com/office/drawing/2014/main" id="{C7F33B4A-05BD-44BC-843F-BA7876B3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1" y="1806796"/>
            <a:ext cx="93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Discrete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125">
            <a:extLst>
              <a:ext uri="{FF2B5EF4-FFF2-40B4-BE49-F238E27FC236}">
                <a16:creationId xmlns:a16="http://schemas.microsoft.com/office/drawing/2014/main" id="{41E9D67F-1CE1-4F9A-98F1-00EA8C2A2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576" y="1806796"/>
            <a:ext cx="1255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Continuous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7" name="Rectangle 126">
            <a:extLst>
              <a:ext uri="{FF2B5EF4-FFF2-40B4-BE49-F238E27FC236}">
                <a16:creationId xmlns:a16="http://schemas.microsoft.com/office/drawing/2014/main" id="{E3089ACE-678C-447A-B0D9-B6A1C770E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3854671"/>
            <a:ext cx="13160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8" name="Rectangle 127">
            <a:extLst>
              <a:ext uri="{FF2B5EF4-FFF2-40B4-BE49-F238E27FC236}">
                <a16:creationId xmlns:a16="http://schemas.microsoft.com/office/drawing/2014/main" id="{4C141794-3C99-46BA-9ECE-253FF8E85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1" y="4130896"/>
            <a:ext cx="8461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Rectangle 128">
            <a:extLst>
              <a:ext uri="{FF2B5EF4-FFF2-40B4-BE49-F238E27FC236}">
                <a16:creationId xmlns:a16="http://schemas.microsoft.com/office/drawing/2014/main" id="{ACE2F677-40F9-4740-9AEE-81EA7B21C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6" y="2943446"/>
            <a:ext cx="798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Rectangle 129">
            <a:extLst>
              <a:ext uri="{FF2B5EF4-FFF2-40B4-BE49-F238E27FC236}">
                <a16:creationId xmlns:a16="http://schemas.microsoft.com/office/drawing/2014/main" id="{EF238544-14FC-4AD6-9F53-996814484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776" y="3218084"/>
            <a:ext cx="673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Rectangle 130">
            <a:extLst>
              <a:ext uri="{FF2B5EF4-FFF2-40B4-BE49-F238E27FC236}">
                <a16:creationId xmlns:a16="http://schemas.microsoft.com/office/drawing/2014/main" id="{4863E35F-C0B3-4154-82F1-5123AE053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2213196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Rectangle 131">
            <a:extLst>
              <a:ext uri="{FF2B5EF4-FFF2-40B4-BE49-F238E27FC236}">
                <a16:creationId xmlns:a16="http://schemas.microsoft.com/office/drawing/2014/main" id="{43D500BC-A7BC-4209-B418-72D7CACD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2213196"/>
            <a:ext cx="128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AlphaGo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Rectangle 132">
            <a:extLst>
              <a:ext uri="{FF2B5EF4-FFF2-40B4-BE49-F238E27FC236}">
                <a16:creationId xmlns:a16="http://schemas.microsoft.com/office/drawing/2014/main" id="{72B1834B-3EC0-42B1-A49D-DD6A647C9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6" y="2213196"/>
            <a:ext cx="215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Rectangle 133">
            <a:extLst>
              <a:ext uri="{FF2B5EF4-FFF2-40B4-BE49-F238E27FC236}">
                <a16:creationId xmlns:a16="http://schemas.microsoft.com/office/drawing/2014/main" id="{1869CF98-F3D3-4097-9C37-07DFED548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2213196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Silver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Rectangle 134">
            <a:extLst>
              <a:ext uri="{FF2B5EF4-FFF2-40B4-BE49-F238E27FC236}">
                <a16:creationId xmlns:a16="http://schemas.microsoft.com/office/drawing/2014/main" id="{1897C964-68DE-4120-8E97-D025508A3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2213196"/>
            <a:ext cx="823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Rectangle 135">
            <a:extLst>
              <a:ext uri="{FF2B5EF4-FFF2-40B4-BE49-F238E27FC236}">
                <a16:creationId xmlns:a16="http://schemas.microsoft.com/office/drawing/2014/main" id="{D8132B3F-8592-4B62-BED8-8C4C86CBD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2548159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Rectangle 136">
            <a:extLst>
              <a:ext uri="{FF2B5EF4-FFF2-40B4-BE49-F238E27FC236}">
                <a16:creationId xmlns:a16="http://schemas.microsoft.com/office/drawing/2014/main" id="{B6AB67CD-075B-4028-9F6A-76519506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2548159"/>
            <a:ext cx="194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AlphaGo Zero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Rectangle 137">
            <a:extLst>
              <a:ext uri="{FF2B5EF4-FFF2-40B4-BE49-F238E27FC236}">
                <a16:creationId xmlns:a16="http://schemas.microsoft.com/office/drawing/2014/main" id="{6A10E6EF-AA5E-4422-96FA-C1BB1D4F1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6" y="2548159"/>
            <a:ext cx="215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Rectangle 138">
            <a:extLst>
              <a:ext uri="{FF2B5EF4-FFF2-40B4-BE49-F238E27FC236}">
                <a16:creationId xmlns:a16="http://schemas.microsoft.com/office/drawing/2014/main" id="{64402D65-3A5E-44BE-8011-5B7B1294B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2548159"/>
            <a:ext cx="81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Silver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Rectangle 139">
            <a:extLst>
              <a:ext uri="{FF2B5EF4-FFF2-40B4-BE49-F238E27FC236}">
                <a16:creationId xmlns:a16="http://schemas.microsoft.com/office/drawing/2014/main" id="{41881AD2-2D06-4EC3-960F-E1FA5C2F2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6" y="2548159"/>
            <a:ext cx="82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Rectangle 140">
            <a:extLst>
              <a:ext uri="{FF2B5EF4-FFF2-40B4-BE49-F238E27FC236}">
                <a16:creationId xmlns:a16="http://schemas.microsoft.com/office/drawing/2014/main" id="{E414A2C3-8AE3-45A9-8B14-D33D87C3C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2886296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Rectangle 141">
            <a:extLst>
              <a:ext uri="{FF2B5EF4-FFF2-40B4-BE49-F238E27FC236}">
                <a16:creationId xmlns:a16="http://schemas.microsoft.com/office/drawing/2014/main" id="{FF0316F7-E7B3-46A7-9B0A-7D051EFA2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2886296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AlphaZero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Rectangle 142">
            <a:extLst>
              <a:ext uri="{FF2B5EF4-FFF2-40B4-BE49-F238E27FC236}">
                <a16:creationId xmlns:a16="http://schemas.microsoft.com/office/drawing/2014/main" id="{C77CA06D-6129-487A-BCED-D4B23EA54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6" y="2886296"/>
            <a:ext cx="215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Rectangle 143">
            <a:extLst>
              <a:ext uri="{FF2B5EF4-FFF2-40B4-BE49-F238E27FC236}">
                <a16:creationId xmlns:a16="http://schemas.microsoft.com/office/drawing/2014/main" id="{B5B87593-62BD-4D23-B1F8-D475BABDB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451" y="2886296"/>
            <a:ext cx="820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Silver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5" name="Rectangle 144">
            <a:extLst>
              <a:ext uri="{FF2B5EF4-FFF2-40B4-BE49-F238E27FC236}">
                <a16:creationId xmlns:a16="http://schemas.microsoft.com/office/drawing/2014/main" id="{976D37C9-DA80-4DB7-8CDE-66902C3A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6" y="2886296"/>
            <a:ext cx="823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6" name="Rectangle 145">
            <a:extLst>
              <a:ext uri="{FF2B5EF4-FFF2-40B4-BE49-F238E27FC236}">
                <a16:creationId xmlns:a16="http://schemas.microsoft.com/office/drawing/2014/main" id="{9F24B91A-C289-4FB7-B3CE-21744B29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3221259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Rectangle 146">
            <a:extLst>
              <a:ext uri="{FF2B5EF4-FFF2-40B4-BE49-F238E27FC236}">
                <a16:creationId xmlns:a16="http://schemas.microsoft.com/office/drawing/2014/main" id="{F87C5879-1A78-4CBE-9AFD-3655A5CF1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3221259"/>
            <a:ext cx="1089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MuZero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8" name="Rectangle 147">
            <a:extLst>
              <a:ext uri="{FF2B5EF4-FFF2-40B4-BE49-F238E27FC236}">
                <a16:creationId xmlns:a16="http://schemas.microsoft.com/office/drawing/2014/main" id="{C3E1E107-A5FF-41E4-BBE4-CBDA693F5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1" y="3221259"/>
            <a:ext cx="259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(Schrittwieser et al.)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9" name="Rectangle 148">
            <a:extLst>
              <a:ext uri="{FF2B5EF4-FFF2-40B4-BE49-F238E27FC236}">
                <a16:creationId xmlns:a16="http://schemas.microsoft.com/office/drawing/2014/main" id="{E9A078A1-04B1-438E-BFF9-6E5F259F1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3556221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Rectangle 149">
            <a:extLst>
              <a:ext uri="{FF2B5EF4-FFF2-40B4-BE49-F238E27FC236}">
                <a16:creationId xmlns:a16="http://schemas.microsoft.com/office/drawing/2014/main" id="{1FD36B32-467D-4742-86EF-EAA9D1683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3556221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SAVE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1" name="Rectangle 150">
            <a:extLst>
              <a:ext uri="{FF2B5EF4-FFF2-40B4-BE49-F238E27FC236}">
                <a16:creationId xmlns:a16="http://schemas.microsoft.com/office/drawing/2014/main" id="{B2C3BF16-DAC3-4BF1-8C4B-B1B03A27A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6" y="3556221"/>
            <a:ext cx="21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151">
            <a:extLst>
              <a:ext uri="{FF2B5EF4-FFF2-40B4-BE49-F238E27FC236}">
                <a16:creationId xmlns:a16="http://schemas.microsoft.com/office/drawing/2014/main" id="{E746939A-CF55-435A-BABB-C292976DF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88" y="3556221"/>
            <a:ext cx="1833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Hamrick et al.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C0B88B02-E62F-4CD1-B8B3-C6D6D70F7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3" y="3556221"/>
            <a:ext cx="21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Rectangle 153">
            <a:extLst>
              <a:ext uri="{FF2B5EF4-FFF2-40B4-BE49-F238E27FC236}">
                <a16:creationId xmlns:a16="http://schemas.microsoft.com/office/drawing/2014/main" id="{0104B9A2-D64E-4CD7-B9F7-077D3CE89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3889596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154">
            <a:extLst>
              <a:ext uri="{FF2B5EF4-FFF2-40B4-BE49-F238E27FC236}">
                <a16:creationId xmlns:a16="http://schemas.microsoft.com/office/drawing/2014/main" id="{2342E040-E06E-4B50-8357-FC191D958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3889596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Tactical Decision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Rectangle 155">
            <a:extLst>
              <a:ext uri="{FF2B5EF4-FFF2-40B4-BE49-F238E27FC236}">
                <a16:creationId xmlns:a16="http://schemas.microsoft.com/office/drawing/2014/main" id="{23E5223F-F5E2-4142-92F1-D0526F3DB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301" y="3889596"/>
            <a:ext cx="215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Rectangle 156">
            <a:extLst>
              <a:ext uri="{FF2B5EF4-FFF2-40B4-BE49-F238E27FC236}">
                <a16:creationId xmlns:a16="http://schemas.microsoft.com/office/drawing/2014/main" id="{8C02E2E3-B589-414A-AD86-8787D9DA9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963" y="3889596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157">
            <a:extLst>
              <a:ext uri="{FF2B5EF4-FFF2-40B4-BE49-F238E27FC236}">
                <a16:creationId xmlns:a16="http://schemas.microsoft.com/office/drawing/2014/main" id="{8266AB5C-0A48-4A35-BB90-1563D1D88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838" y="3889596"/>
            <a:ext cx="82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58">
            <a:extLst>
              <a:ext uri="{FF2B5EF4-FFF2-40B4-BE49-F238E27FC236}">
                <a16:creationId xmlns:a16="http://schemas.microsoft.com/office/drawing/2014/main" id="{62175701-B3D4-4074-8197-4D011B44E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88" y="2213196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59">
            <a:extLst>
              <a:ext uri="{FF2B5EF4-FFF2-40B4-BE49-F238E27FC236}">
                <a16:creationId xmlns:a16="http://schemas.microsoft.com/office/drawing/2014/main" id="{F809EA51-4F55-4EF1-8DF3-C708AA2A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213196"/>
            <a:ext cx="744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A0C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60">
            <a:extLst>
              <a:ext uri="{FF2B5EF4-FFF2-40B4-BE49-F238E27FC236}">
                <a16:creationId xmlns:a16="http://schemas.microsoft.com/office/drawing/2014/main" id="{0B9AC66C-BE2E-47B7-9F5A-AFCDCA7D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1" y="2213196"/>
            <a:ext cx="215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Rectangle 161">
            <a:extLst>
              <a:ext uri="{FF2B5EF4-FFF2-40B4-BE49-F238E27FC236}">
                <a16:creationId xmlns:a16="http://schemas.microsoft.com/office/drawing/2014/main" id="{1B8A7C78-E22E-47C2-B67F-84F74B6BB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2213196"/>
            <a:ext cx="1290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Moerland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3" name="Rectangle 162">
            <a:extLst>
              <a:ext uri="{FF2B5EF4-FFF2-40B4-BE49-F238E27FC236}">
                <a16:creationId xmlns:a16="http://schemas.microsoft.com/office/drawing/2014/main" id="{AC2C189D-00F0-40ED-9350-227DFA597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863" y="2213196"/>
            <a:ext cx="822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163">
            <a:extLst>
              <a:ext uri="{FF2B5EF4-FFF2-40B4-BE49-F238E27FC236}">
                <a16:creationId xmlns:a16="http://schemas.microsoft.com/office/drawing/2014/main" id="{7D37793E-FCB0-4E12-AA68-5166D9C1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88" y="2548159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164">
            <a:extLst>
              <a:ext uri="{FF2B5EF4-FFF2-40B4-BE49-F238E27FC236}">
                <a16:creationId xmlns:a16="http://schemas.microsoft.com/office/drawing/2014/main" id="{D4B77A00-1B6C-40E7-B7D8-8F25F6E12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548159"/>
            <a:ext cx="1538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Continuous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65">
            <a:extLst>
              <a:ext uri="{FF2B5EF4-FFF2-40B4-BE49-F238E27FC236}">
                <a16:creationId xmlns:a16="http://schemas.microsoft.com/office/drawing/2014/main" id="{4908F41D-B197-48D3-BA38-FA89AF857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138" y="2548159"/>
            <a:ext cx="1089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MuZero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Rectangle 166">
            <a:extLst>
              <a:ext uri="{FF2B5EF4-FFF2-40B4-BE49-F238E27FC236}">
                <a16:creationId xmlns:a16="http://schemas.microsoft.com/office/drawing/2014/main" id="{B28267D8-CB4B-480A-AE87-6A0A43B7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713" y="2548159"/>
            <a:ext cx="164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(Yang et al.)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Rectangle 167">
            <a:extLst>
              <a:ext uri="{FF2B5EF4-FFF2-40B4-BE49-F238E27FC236}">
                <a16:creationId xmlns:a16="http://schemas.microsoft.com/office/drawing/2014/main" id="{E8CB66BF-0371-4AB6-A0BC-38A03B3AC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88" y="2886296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Rectangle 168">
            <a:extLst>
              <a:ext uri="{FF2B5EF4-FFF2-40B4-BE49-F238E27FC236}">
                <a16:creationId xmlns:a16="http://schemas.microsoft.com/office/drawing/2014/main" id="{41106149-6F96-4A92-8386-47909AEA7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886296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Sampled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0" name="Rectangle 169">
            <a:extLst>
              <a:ext uri="{FF2B5EF4-FFF2-40B4-BE49-F238E27FC236}">
                <a16:creationId xmlns:a16="http://schemas.microsoft.com/office/drawing/2014/main" id="{AB5BC0D8-C670-4F5A-8161-6274D9B65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2886296"/>
            <a:ext cx="1089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MuZero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70">
            <a:extLst>
              <a:ext uri="{FF2B5EF4-FFF2-40B4-BE49-F238E27FC236}">
                <a16:creationId xmlns:a16="http://schemas.microsoft.com/office/drawing/2014/main" id="{83DBF61E-4C18-4625-93C0-BB1B46283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2976" y="2886296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(Hubert et al.)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71">
            <a:extLst>
              <a:ext uri="{FF2B5EF4-FFF2-40B4-BE49-F238E27FC236}">
                <a16:creationId xmlns:a16="http://schemas.microsoft.com/office/drawing/2014/main" id="{DA14923F-CF5F-479C-A081-92489A23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6" y="4918296"/>
            <a:ext cx="646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72">
            <a:extLst>
              <a:ext uri="{FF2B5EF4-FFF2-40B4-BE49-F238E27FC236}">
                <a16:creationId xmlns:a16="http://schemas.microsoft.com/office/drawing/2014/main" id="{33558C00-5237-4FA5-91FE-A40107F1D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776" y="5192934"/>
            <a:ext cx="6731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Rectangle 173">
            <a:extLst>
              <a:ext uri="{FF2B5EF4-FFF2-40B4-BE49-F238E27FC236}">
                <a16:creationId xmlns:a16="http://schemas.microsoft.com/office/drawing/2014/main" id="{1199C6E5-FB73-40E9-BBA0-FC24F1AB1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4318221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5" name="Rectangle 174">
            <a:extLst>
              <a:ext uri="{FF2B5EF4-FFF2-40B4-BE49-F238E27FC236}">
                <a16:creationId xmlns:a16="http://schemas.microsoft.com/office/drawing/2014/main" id="{5ADC043C-3A0F-4300-9832-ACAB92E5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4318221"/>
            <a:ext cx="1554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Multiplayer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Rectangle 175">
            <a:extLst>
              <a:ext uri="{FF2B5EF4-FFF2-40B4-BE49-F238E27FC236}">
                <a16:creationId xmlns:a16="http://schemas.microsoft.com/office/drawing/2014/main" id="{26ED32A6-4A27-479F-AAAB-2A6BC22EE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6" y="4318221"/>
            <a:ext cx="1414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AlphaZero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176">
            <a:extLst>
              <a:ext uri="{FF2B5EF4-FFF2-40B4-BE49-F238E27FC236}">
                <a16:creationId xmlns:a16="http://schemas.microsoft.com/office/drawing/2014/main" id="{D9DA0AE8-504B-4FA7-BF6C-E13787B5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363" y="4651596"/>
            <a:ext cx="217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8" name="Rectangle 177">
            <a:extLst>
              <a:ext uri="{FF2B5EF4-FFF2-40B4-BE49-F238E27FC236}">
                <a16:creationId xmlns:a16="http://schemas.microsoft.com/office/drawing/2014/main" id="{F3544335-1326-4160-991F-249D5D58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6" y="4651596"/>
            <a:ext cx="993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Petosa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9" name="Rectangle 178">
            <a:extLst>
              <a:ext uri="{FF2B5EF4-FFF2-40B4-BE49-F238E27FC236}">
                <a16:creationId xmlns:a16="http://schemas.microsoft.com/office/drawing/2014/main" id="{E2A9448B-96B6-4560-B47D-29139BBA4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3" y="4651596"/>
            <a:ext cx="82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Rectangle 179">
            <a:extLst>
              <a:ext uri="{FF2B5EF4-FFF2-40B4-BE49-F238E27FC236}">
                <a16:creationId xmlns:a16="http://schemas.microsoft.com/office/drawing/2014/main" id="{B03EA89D-A5F8-44B9-B625-B61EDFF79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988" y="4318221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§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1" name="Rectangle 180">
            <a:extLst>
              <a:ext uri="{FF2B5EF4-FFF2-40B4-BE49-F238E27FC236}">
                <a16:creationId xmlns:a16="http://schemas.microsoft.com/office/drawing/2014/main" id="{09842C02-C705-4EB5-826D-62279A26F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311871"/>
            <a:ext cx="7874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2" name="Rectangle 181">
            <a:extLst>
              <a:ext uri="{FF2B5EF4-FFF2-40B4-BE49-F238E27FC236}">
                <a16:creationId xmlns:a16="http://schemas.microsoft.com/office/drawing/2014/main" id="{C1AB8D56-C830-4C29-9237-E39124024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8" y="4311871"/>
            <a:ext cx="78581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93E08-27C8-4840-B3BA-33FE921E4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9" grpId="0" animBg="1"/>
      <p:bldP spid="130" grpId="0" animBg="1"/>
      <p:bldP spid="132" grpId="0" animBg="1"/>
      <p:bldP spid="133" grpId="0" animBg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val 161">
            <a:extLst>
              <a:ext uri="{FF2B5EF4-FFF2-40B4-BE49-F238E27FC236}">
                <a16:creationId xmlns:a16="http://schemas.microsoft.com/office/drawing/2014/main" id="{89C11D2E-5B77-4754-A7A6-6D1C2D7C0EC4}"/>
              </a:ext>
            </a:extLst>
          </p:cNvPr>
          <p:cNvSpPr/>
          <p:nvPr/>
        </p:nvSpPr>
        <p:spPr>
          <a:xfrm>
            <a:off x="10241280" y="20574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6649E22-41D7-495A-BDCF-03F1D2EFF109}"/>
              </a:ext>
            </a:extLst>
          </p:cNvPr>
          <p:cNvSpPr/>
          <p:nvPr/>
        </p:nvSpPr>
        <p:spPr>
          <a:xfrm>
            <a:off x="9784080" y="25146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5FE13A3-B4B4-4025-B202-A658D1CBC0B7}"/>
              </a:ext>
            </a:extLst>
          </p:cNvPr>
          <p:cNvSpPr/>
          <p:nvPr/>
        </p:nvSpPr>
        <p:spPr>
          <a:xfrm>
            <a:off x="10241280" y="29718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A2BFF90-EE3E-4331-8E97-367D2BE3F75D}"/>
              </a:ext>
            </a:extLst>
          </p:cNvPr>
          <p:cNvSpPr/>
          <p:nvPr/>
        </p:nvSpPr>
        <p:spPr>
          <a:xfrm>
            <a:off x="10698480" y="34290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69754-0930-4921-9CF9-7A47302D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1AB07-9DFE-48FE-9C2D-A58358D848C2}"/>
              </a:ext>
            </a:extLst>
          </p:cNvPr>
          <p:cNvSpPr txBox="1"/>
          <p:nvPr/>
        </p:nvSpPr>
        <p:spPr>
          <a:xfrm>
            <a:off x="568152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5DE66-8F79-4AD4-A963-E864483E900D}"/>
              </a:ext>
            </a:extLst>
          </p:cNvPr>
          <p:cNvSpPr txBox="1"/>
          <p:nvPr/>
        </p:nvSpPr>
        <p:spPr>
          <a:xfrm>
            <a:off x="3441328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Expansion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E8CD5-9640-47D6-9711-7760B6AC6A50}"/>
              </a:ext>
            </a:extLst>
          </p:cNvPr>
          <p:cNvSpPr txBox="1"/>
          <p:nvPr/>
        </p:nvSpPr>
        <p:spPr>
          <a:xfrm>
            <a:off x="9187680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Backpropagation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93602-AB54-47E2-A7AE-B5B6E220FB6B}"/>
              </a:ext>
            </a:extLst>
          </p:cNvPr>
          <p:cNvSpPr txBox="1"/>
          <p:nvPr/>
        </p:nvSpPr>
        <p:spPr>
          <a:xfrm>
            <a:off x="6314504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Simulation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475E4D-6B49-4305-B4CE-EF8143FB3042}"/>
              </a:ext>
            </a:extLst>
          </p:cNvPr>
          <p:cNvGrpSpPr/>
          <p:nvPr/>
        </p:nvGrpSpPr>
        <p:grpSpPr>
          <a:xfrm>
            <a:off x="704088" y="2057766"/>
            <a:ext cx="2194560" cy="1736994"/>
            <a:chOff x="704088" y="2057766"/>
            <a:chExt cx="2194560" cy="17369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95E590E-71D8-45FC-92AB-A72D0BD0E56B}"/>
                </a:ext>
              </a:extLst>
            </p:cNvPr>
            <p:cNvSpPr/>
            <p:nvPr/>
          </p:nvSpPr>
          <p:spPr>
            <a:xfrm>
              <a:off x="1617792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1B6D39-2BF4-4457-A74F-8E6A602B9ECB}"/>
                </a:ext>
              </a:extLst>
            </p:cNvPr>
            <p:cNvSpPr/>
            <p:nvPr/>
          </p:nvSpPr>
          <p:spPr>
            <a:xfrm>
              <a:off x="20756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DD4F4B-C672-4E7D-97F9-4A8933EF710F}"/>
                </a:ext>
              </a:extLst>
            </p:cNvPr>
            <p:cNvSpPr/>
            <p:nvPr/>
          </p:nvSpPr>
          <p:spPr>
            <a:xfrm>
              <a:off x="25328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766572-F14F-492C-A010-8221D1CD40EE}"/>
                </a:ext>
              </a:extLst>
            </p:cNvPr>
            <p:cNvSpPr/>
            <p:nvPr/>
          </p:nvSpPr>
          <p:spPr>
            <a:xfrm>
              <a:off x="7040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C06D35-709B-46F4-8A50-1D2E0C678379}"/>
                </a:ext>
              </a:extLst>
            </p:cNvPr>
            <p:cNvSpPr/>
            <p:nvPr/>
          </p:nvSpPr>
          <p:spPr>
            <a:xfrm>
              <a:off x="11612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1FBD4D-28D5-47E6-AF8B-B2AA8046A56E}"/>
                </a:ext>
              </a:extLst>
            </p:cNvPr>
            <p:cNvSpPr/>
            <p:nvPr/>
          </p:nvSpPr>
          <p:spPr>
            <a:xfrm>
              <a:off x="16184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33171-AF21-4F13-932B-042EE4693440}"/>
                </a:ext>
              </a:extLst>
            </p:cNvPr>
            <p:cNvSpPr/>
            <p:nvPr/>
          </p:nvSpPr>
          <p:spPr>
            <a:xfrm>
              <a:off x="1161288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637DDB-62E1-47A0-A120-4B1368963D17}"/>
                </a:ext>
              </a:extLst>
            </p:cNvPr>
            <p:cNvCxnSpPr>
              <a:stCxn id="3" idx="3"/>
              <a:endCxn id="18" idx="7"/>
            </p:cNvCxnSpPr>
            <p:nvPr/>
          </p:nvCxnSpPr>
          <p:spPr>
            <a:xfrm flipH="1">
              <a:off x="1473484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02E619-8EB6-4D00-A7A1-58BDB22B865F}"/>
                </a:ext>
              </a:extLst>
            </p:cNvPr>
            <p:cNvCxnSpPr>
              <a:stCxn id="3" idx="5"/>
              <a:endCxn id="15" idx="1"/>
            </p:cNvCxnSpPr>
            <p:nvPr/>
          </p:nvCxnSpPr>
          <p:spPr>
            <a:xfrm>
              <a:off x="1929988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D49D3D4-C1A7-479F-BB04-FD714840999C}"/>
                </a:ext>
              </a:extLst>
            </p:cNvPr>
            <p:cNvCxnSpPr>
              <a:stCxn id="18" idx="3"/>
              <a:endCxn id="17" idx="7"/>
            </p:cNvCxnSpPr>
            <p:nvPr/>
          </p:nvCxnSpPr>
          <p:spPr>
            <a:xfrm flipH="1">
              <a:off x="10162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D038A7-B4A1-4958-9E0A-C2DB88F1623B}"/>
                </a:ext>
              </a:extLst>
            </p:cNvPr>
            <p:cNvCxnSpPr>
              <a:stCxn id="18" idx="5"/>
              <a:endCxn id="19" idx="1"/>
            </p:cNvCxnSpPr>
            <p:nvPr/>
          </p:nvCxnSpPr>
          <p:spPr>
            <a:xfrm>
              <a:off x="14734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AC7C33E-C5E2-4740-96A3-A5B4988407FC}"/>
                </a:ext>
              </a:extLst>
            </p:cNvPr>
            <p:cNvCxnSpPr>
              <a:stCxn id="15" idx="5"/>
              <a:endCxn id="16" idx="1"/>
            </p:cNvCxnSpPr>
            <p:nvPr/>
          </p:nvCxnSpPr>
          <p:spPr>
            <a:xfrm>
              <a:off x="23878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CA7AFC-16A2-4BBA-8D72-4AE1553EE0C3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1473484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B5BB98F-6803-47F5-B589-69130DE63AB8}"/>
              </a:ext>
            </a:extLst>
          </p:cNvPr>
          <p:cNvGrpSpPr/>
          <p:nvPr/>
        </p:nvGrpSpPr>
        <p:grpSpPr>
          <a:xfrm>
            <a:off x="3573676" y="2057766"/>
            <a:ext cx="2194560" cy="1736994"/>
            <a:chOff x="3573676" y="2057766"/>
            <a:chExt cx="2194560" cy="173699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FA720-50A0-4FFF-A63D-0E3C50D50313}"/>
                </a:ext>
              </a:extLst>
            </p:cNvPr>
            <p:cNvSpPr/>
            <p:nvPr/>
          </p:nvSpPr>
          <p:spPr>
            <a:xfrm>
              <a:off x="4487380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0F5E55-8FAE-497D-8D48-6591E2BA5C61}"/>
                </a:ext>
              </a:extLst>
            </p:cNvPr>
            <p:cNvSpPr/>
            <p:nvPr/>
          </p:nvSpPr>
          <p:spPr>
            <a:xfrm>
              <a:off x="4945276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2CC1686-33C0-4A0B-BF27-1DFE8007C2D3}"/>
                </a:ext>
              </a:extLst>
            </p:cNvPr>
            <p:cNvSpPr/>
            <p:nvPr/>
          </p:nvSpPr>
          <p:spPr>
            <a:xfrm>
              <a:off x="54024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C2DBFA-72C2-4F01-9CC9-A9B908ACD5B6}"/>
                </a:ext>
              </a:extLst>
            </p:cNvPr>
            <p:cNvSpPr/>
            <p:nvPr/>
          </p:nvSpPr>
          <p:spPr>
            <a:xfrm>
              <a:off x="35736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31D24C-C3D2-41BB-9017-19096C883920}"/>
                </a:ext>
              </a:extLst>
            </p:cNvPr>
            <p:cNvSpPr/>
            <p:nvPr/>
          </p:nvSpPr>
          <p:spPr>
            <a:xfrm>
              <a:off x="4030876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591F4D-66B6-4BF9-A851-40ABF3072313}"/>
                </a:ext>
              </a:extLst>
            </p:cNvPr>
            <p:cNvSpPr/>
            <p:nvPr/>
          </p:nvSpPr>
          <p:spPr>
            <a:xfrm>
              <a:off x="44880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173EDFE-6278-4186-81F7-57DD506BAE93}"/>
                </a:ext>
              </a:extLst>
            </p:cNvPr>
            <p:cNvSpPr/>
            <p:nvPr/>
          </p:nvSpPr>
          <p:spPr>
            <a:xfrm>
              <a:off x="4030876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2B2B31-91FB-4A6C-82A6-689D324C8BC9}"/>
                </a:ext>
              </a:extLst>
            </p:cNvPr>
            <p:cNvCxnSpPr>
              <a:stCxn id="46" idx="3"/>
              <a:endCxn id="50" idx="7"/>
            </p:cNvCxnSpPr>
            <p:nvPr/>
          </p:nvCxnSpPr>
          <p:spPr>
            <a:xfrm flipH="1">
              <a:off x="4343072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598B4B-23DD-4B1D-9625-52483F993717}"/>
                </a:ext>
              </a:extLst>
            </p:cNvPr>
            <p:cNvCxnSpPr>
              <a:stCxn id="46" idx="5"/>
              <a:endCxn id="47" idx="1"/>
            </p:cNvCxnSpPr>
            <p:nvPr/>
          </p:nvCxnSpPr>
          <p:spPr>
            <a:xfrm>
              <a:off x="4799576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189652-B9DD-41B3-BA7C-24B992ACCEF0}"/>
                </a:ext>
              </a:extLst>
            </p:cNvPr>
            <p:cNvCxnSpPr>
              <a:stCxn id="50" idx="3"/>
              <a:endCxn id="49" idx="7"/>
            </p:cNvCxnSpPr>
            <p:nvPr/>
          </p:nvCxnSpPr>
          <p:spPr>
            <a:xfrm flipH="1">
              <a:off x="38858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AC0A009-3A37-454A-B011-547BE0C88CE4}"/>
                </a:ext>
              </a:extLst>
            </p:cNvPr>
            <p:cNvCxnSpPr>
              <a:stCxn id="50" idx="5"/>
              <a:endCxn id="51" idx="1"/>
            </p:cNvCxnSpPr>
            <p:nvPr/>
          </p:nvCxnSpPr>
          <p:spPr>
            <a:xfrm>
              <a:off x="43430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6248A6A-08A8-4231-9D50-AD47E8EC184E}"/>
                </a:ext>
              </a:extLst>
            </p:cNvPr>
            <p:cNvCxnSpPr>
              <a:stCxn id="47" idx="5"/>
              <a:endCxn id="48" idx="1"/>
            </p:cNvCxnSpPr>
            <p:nvPr/>
          </p:nvCxnSpPr>
          <p:spPr>
            <a:xfrm>
              <a:off x="52574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EB1FE5-B32E-4FFD-849D-4843F1B1AA64}"/>
                </a:ext>
              </a:extLst>
            </p:cNvPr>
            <p:cNvCxnSpPr>
              <a:stCxn id="51" idx="3"/>
              <a:endCxn id="53" idx="7"/>
            </p:cNvCxnSpPr>
            <p:nvPr/>
          </p:nvCxnSpPr>
          <p:spPr>
            <a:xfrm flipH="1">
              <a:off x="4343072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B672482-03F0-4E63-843F-1E49EF11FF7E}"/>
              </a:ext>
            </a:extLst>
          </p:cNvPr>
          <p:cNvGrpSpPr/>
          <p:nvPr/>
        </p:nvGrpSpPr>
        <p:grpSpPr>
          <a:xfrm>
            <a:off x="6449744" y="2057766"/>
            <a:ext cx="2194560" cy="1736994"/>
            <a:chOff x="6449744" y="2057766"/>
            <a:chExt cx="2194560" cy="173699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FC2F423-3F3C-4DA2-930E-18B4F5375ECA}"/>
                </a:ext>
              </a:extLst>
            </p:cNvPr>
            <p:cNvSpPr/>
            <p:nvPr/>
          </p:nvSpPr>
          <p:spPr>
            <a:xfrm>
              <a:off x="7363448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4CD0259-C9C3-4169-B319-E503DE37DB01}"/>
                </a:ext>
              </a:extLst>
            </p:cNvPr>
            <p:cNvSpPr/>
            <p:nvPr/>
          </p:nvSpPr>
          <p:spPr>
            <a:xfrm>
              <a:off x="7821344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A10F73D-EF68-45F3-8D0A-A3CD35DB3D5E}"/>
                </a:ext>
              </a:extLst>
            </p:cNvPr>
            <p:cNvSpPr/>
            <p:nvPr/>
          </p:nvSpPr>
          <p:spPr>
            <a:xfrm>
              <a:off x="82785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0322D-4735-492C-B9ED-63690C75A69B}"/>
                </a:ext>
              </a:extLst>
            </p:cNvPr>
            <p:cNvSpPr/>
            <p:nvPr/>
          </p:nvSpPr>
          <p:spPr>
            <a:xfrm>
              <a:off x="64497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4C367B4-3E94-4EFB-90C0-13810C382AEE}"/>
                </a:ext>
              </a:extLst>
            </p:cNvPr>
            <p:cNvSpPr/>
            <p:nvPr/>
          </p:nvSpPr>
          <p:spPr>
            <a:xfrm>
              <a:off x="6906944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D7AD4E-A07D-46C7-A3D9-C4001DDC3BF5}"/>
                </a:ext>
              </a:extLst>
            </p:cNvPr>
            <p:cNvSpPr/>
            <p:nvPr/>
          </p:nvSpPr>
          <p:spPr>
            <a:xfrm>
              <a:off x="73641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D718640-83EF-4361-A2F3-D18B94F72B77}"/>
                </a:ext>
              </a:extLst>
            </p:cNvPr>
            <p:cNvSpPr/>
            <p:nvPr/>
          </p:nvSpPr>
          <p:spPr>
            <a:xfrm>
              <a:off x="7821344" y="3429000"/>
              <a:ext cx="365760" cy="365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5AE0916-CF08-4AB3-B604-D7083FD67919}"/>
                </a:ext>
              </a:extLst>
            </p:cNvPr>
            <p:cNvSpPr/>
            <p:nvPr/>
          </p:nvSpPr>
          <p:spPr>
            <a:xfrm>
              <a:off x="6906944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99C4703-C99C-4A8B-BF65-05E0503FBB73}"/>
                </a:ext>
              </a:extLst>
            </p:cNvPr>
            <p:cNvCxnSpPr>
              <a:stCxn id="61" idx="3"/>
              <a:endCxn id="65" idx="7"/>
            </p:cNvCxnSpPr>
            <p:nvPr/>
          </p:nvCxnSpPr>
          <p:spPr>
            <a:xfrm flipH="1">
              <a:off x="7219140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C0A659-FBA3-4C8F-8FF4-8ACDCCBB3392}"/>
                </a:ext>
              </a:extLst>
            </p:cNvPr>
            <p:cNvCxnSpPr>
              <a:stCxn id="61" idx="5"/>
              <a:endCxn id="62" idx="1"/>
            </p:cNvCxnSpPr>
            <p:nvPr/>
          </p:nvCxnSpPr>
          <p:spPr>
            <a:xfrm>
              <a:off x="7675644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B1FC76-5A0A-4D4C-9F49-0D3C88123F00}"/>
                </a:ext>
              </a:extLst>
            </p:cNvPr>
            <p:cNvCxnSpPr>
              <a:stCxn id="65" idx="3"/>
              <a:endCxn id="64" idx="7"/>
            </p:cNvCxnSpPr>
            <p:nvPr/>
          </p:nvCxnSpPr>
          <p:spPr>
            <a:xfrm flipH="1">
              <a:off x="67619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FA67D9-8938-4A0A-9659-A8548F46A574}"/>
                </a:ext>
              </a:extLst>
            </p:cNvPr>
            <p:cNvCxnSpPr>
              <a:stCxn id="65" idx="5"/>
              <a:endCxn id="66" idx="1"/>
            </p:cNvCxnSpPr>
            <p:nvPr/>
          </p:nvCxnSpPr>
          <p:spPr>
            <a:xfrm>
              <a:off x="72191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68001D9-0632-4C76-B817-E35A5256B6CE}"/>
                </a:ext>
              </a:extLst>
            </p:cNvPr>
            <p:cNvCxnSpPr>
              <a:stCxn id="62" idx="5"/>
              <a:endCxn id="63" idx="1"/>
            </p:cNvCxnSpPr>
            <p:nvPr/>
          </p:nvCxnSpPr>
          <p:spPr>
            <a:xfrm>
              <a:off x="81335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98B838-1185-4D36-BA2F-810B87F28282}"/>
                </a:ext>
              </a:extLst>
            </p:cNvPr>
            <p:cNvCxnSpPr>
              <a:stCxn id="66" idx="3"/>
              <a:endCxn id="68" idx="7"/>
            </p:cNvCxnSpPr>
            <p:nvPr/>
          </p:nvCxnSpPr>
          <p:spPr>
            <a:xfrm flipH="1">
              <a:off x="7219140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62BF3F-6E75-4E0A-93C5-5DA4284EEB43}"/>
                </a:ext>
              </a:extLst>
            </p:cNvPr>
            <p:cNvCxnSpPr>
              <a:stCxn id="67" idx="1"/>
              <a:endCxn id="66" idx="5"/>
            </p:cNvCxnSpPr>
            <p:nvPr/>
          </p:nvCxnSpPr>
          <p:spPr>
            <a:xfrm flipH="1" flipV="1">
              <a:off x="7676340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66E88F9-6EF0-4B2D-8E2B-C661B464AB12}"/>
              </a:ext>
            </a:extLst>
          </p:cNvPr>
          <p:cNvGrpSpPr/>
          <p:nvPr/>
        </p:nvGrpSpPr>
        <p:grpSpPr>
          <a:xfrm>
            <a:off x="9322920" y="2057766"/>
            <a:ext cx="2194560" cy="1736994"/>
            <a:chOff x="9322920" y="2057766"/>
            <a:chExt cx="2194560" cy="173699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E0F9049-37E9-4054-B22F-69B693173805}"/>
                </a:ext>
              </a:extLst>
            </p:cNvPr>
            <p:cNvSpPr/>
            <p:nvPr/>
          </p:nvSpPr>
          <p:spPr>
            <a:xfrm>
              <a:off x="10236624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A01920-9330-4C62-B9C0-F7DDBAFC5622}"/>
                </a:ext>
              </a:extLst>
            </p:cNvPr>
            <p:cNvSpPr/>
            <p:nvPr/>
          </p:nvSpPr>
          <p:spPr>
            <a:xfrm>
              <a:off x="10694520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EDBCA26-4223-4F8B-BE75-1B60D5129D83}"/>
                </a:ext>
              </a:extLst>
            </p:cNvPr>
            <p:cNvSpPr/>
            <p:nvPr/>
          </p:nvSpPr>
          <p:spPr>
            <a:xfrm>
              <a:off x="111517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7060F2E-3E12-4DAC-92F7-B37DFE14783E}"/>
                </a:ext>
              </a:extLst>
            </p:cNvPr>
            <p:cNvSpPr/>
            <p:nvPr/>
          </p:nvSpPr>
          <p:spPr>
            <a:xfrm>
              <a:off x="93229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C9FAF4-FE65-41AC-AF86-72AB4BB765A8}"/>
                </a:ext>
              </a:extLst>
            </p:cNvPr>
            <p:cNvSpPr/>
            <p:nvPr/>
          </p:nvSpPr>
          <p:spPr>
            <a:xfrm>
              <a:off x="9780120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39B9B01-5C94-4554-9E62-426E5A6A8943}"/>
                </a:ext>
              </a:extLst>
            </p:cNvPr>
            <p:cNvSpPr/>
            <p:nvPr/>
          </p:nvSpPr>
          <p:spPr>
            <a:xfrm>
              <a:off x="102373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72B4FA2-C140-4CD3-8F0E-4F276A08B2E7}"/>
                </a:ext>
              </a:extLst>
            </p:cNvPr>
            <p:cNvSpPr/>
            <p:nvPr/>
          </p:nvSpPr>
          <p:spPr>
            <a:xfrm>
              <a:off x="10694520" y="3429000"/>
              <a:ext cx="365760" cy="365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E64840F-47BA-4597-AA20-5B11B4FE4DC7}"/>
                </a:ext>
              </a:extLst>
            </p:cNvPr>
            <p:cNvSpPr/>
            <p:nvPr/>
          </p:nvSpPr>
          <p:spPr>
            <a:xfrm>
              <a:off x="9780120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065F3E8-8703-4DEC-AA40-9058F25641F9}"/>
                </a:ext>
              </a:extLst>
            </p:cNvPr>
            <p:cNvCxnSpPr>
              <a:stCxn id="76" idx="3"/>
              <a:endCxn id="80" idx="7"/>
            </p:cNvCxnSpPr>
            <p:nvPr/>
          </p:nvCxnSpPr>
          <p:spPr>
            <a:xfrm flipH="1">
              <a:off x="10092316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CC5641-FB62-4372-BB55-844BE2E3D5B2}"/>
                </a:ext>
              </a:extLst>
            </p:cNvPr>
            <p:cNvCxnSpPr>
              <a:stCxn id="76" idx="5"/>
              <a:endCxn id="77" idx="1"/>
            </p:cNvCxnSpPr>
            <p:nvPr/>
          </p:nvCxnSpPr>
          <p:spPr>
            <a:xfrm>
              <a:off x="10548820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A3FF7D9-4402-4648-8ACB-149A57C89790}"/>
                </a:ext>
              </a:extLst>
            </p:cNvPr>
            <p:cNvCxnSpPr>
              <a:stCxn id="80" idx="3"/>
              <a:endCxn id="79" idx="7"/>
            </p:cNvCxnSpPr>
            <p:nvPr/>
          </p:nvCxnSpPr>
          <p:spPr>
            <a:xfrm flipH="1">
              <a:off x="96351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44309BF-2F8C-42C8-A133-EE89C5D3E135}"/>
                </a:ext>
              </a:extLst>
            </p:cNvPr>
            <p:cNvCxnSpPr>
              <a:stCxn id="80" idx="5"/>
              <a:endCxn id="81" idx="1"/>
            </p:cNvCxnSpPr>
            <p:nvPr/>
          </p:nvCxnSpPr>
          <p:spPr>
            <a:xfrm>
              <a:off x="100923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8BF0D3-2CAF-4429-8C59-2BD2ACE2ADB9}"/>
                </a:ext>
              </a:extLst>
            </p:cNvPr>
            <p:cNvCxnSpPr>
              <a:stCxn id="77" idx="5"/>
              <a:endCxn id="78" idx="1"/>
            </p:cNvCxnSpPr>
            <p:nvPr/>
          </p:nvCxnSpPr>
          <p:spPr>
            <a:xfrm>
              <a:off x="110067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60C4D0E-2EE4-45D9-BFEC-C37E9133783F}"/>
                </a:ext>
              </a:extLst>
            </p:cNvPr>
            <p:cNvCxnSpPr>
              <a:stCxn id="81" idx="3"/>
              <a:endCxn id="83" idx="7"/>
            </p:cNvCxnSpPr>
            <p:nvPr/>
          </p:nvCxnSpPr>
          <p:spPr>
            <a:xfrm flipH="1">
              <a:off x="10092316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04EC48-DB86-439D-A1BB-611DF6DA7E60}"/>
                </a:ext>
              </a:extLst>
            </p:cNvPr>
            <p:cNvCxnSpPr>
              <a:cxnSpLocks/>
              <a:stCxn id="82" idx="1"/>
              <a:endCxn id="81" idx="5"/>
            </p:cNvCxnSpPr>
            <p:nvPr/>
          </p:nvCxnSpPr>
          <p:spPr>
            <a:xfrm flipH="1" flipV="1">
              <a:off x="10549516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2861AAB3-4253-4681-BCA7-3F7572FCB096}"/>
              </a:ext>
            </a:extLst>
          </p:cNvPr>
          <p:cNvSpPr/>
          <p:nvPr/>
        </p:nvSpPr>
        <p:spPr>
          <a:xfrm>
            <a:off x="1618488" y="2057400"/>
            <a:ext cx="365760" cy="365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DC0398B-BD48-4A01-8284-F63288A63A6A}"/>
              </a:ext>
            </a:extLst>
          </p:cNvPr>
          <p:cNvSpPr/>
          <p:nvPr/>
        </p:nvSpPr>
        <p:spPr>
          <a:xfrm>
            <a:off x="1161288" y="2514600"/>
            <a:ext cx="365760" cy="365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D2EB3C3-98EE-456E-BEA6-59A7A8EA7051}"/>
              </a:ext>
            </a:extLst>
          </p:cNvPr>
          <p:cNvSpPr/>
          <p:nvPr/>
        </p:nvSpPr>
        <p:spPr>
          <a:xfrm>
            <a:off x="1618488" y="2971800"/>
            <a:ext cx="365760" cy="36576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72266BB-C22E-4313-9AB9-8A78523DFAC7}"/>
              </a:ext>
            </a:extLst>
          </p:cNvPr>
          <p:cNvCxnSpPr>
            <a:stCxn id="100" idx="3"/>
            <a:endCxn id="101" idx="7"/>
          </p:cNvCxnSpPr>
          <p:nvPr/>
        </p:nvCxnSpPr>
        <p:spPr>
          <a:xfrm flipH="1">
            <a:off x="1473484" y="23695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1759C0-F5FD-4CCE-AAC5-9B6D52BD396E}"/>
              </a:ext>
            </a:extLst>
          </p:cNvPr>
          <p:cNvCxnSpPr>
            <a:cxnSpLocks/>
            <a:stCxn id="101" idx="5"/>
            <a:endCxn id="102" idx="1"/>
          </p:cNvCxnSpPr>
          <p:nvPr/>
        </p:nvCxnSpPr>
        <p:spPr>
          <a:xfrm>
            <a:off x="1473484" y="28267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D481374-003B-40F2-9543-257CEE3911BF}"/>
              </a:ext>
            </a:extLst>
          </p:cNvPr>
          <p:cNvSpPr/>
          <p:nvPr/>
        </p:nvSpPr>
        <p:spPr>
          <a:xfrm>
            <a:off x="4945276" y="3429000"/>
            <a:ext cx="365760" cy="365760"/>
          </a:xfrm>
          <a:prstGeom prst="ellipse">
            <a:avLst/>
          </a:prstGeom>
          <a:noFill/>
          <a:ln w="38100">
            <a:solidFill>
              <a:srgbClr val="00B8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301E3F-7666-4645-AF8B-F03F114BCE07}"/>
              </a:ext>
            </a:extLst>
          </p:cNvPr>
          <p:cNvCxnSpPr>
            <a:endCxn id="111" idx="1"/>
          </p:cNvCxnSpPr>
          <p:nvPr/>
        </p:nvCxnSpPr>
        <p:spPr>
          <a:xfrm>
            <a:off x="4800272" y="32839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863DCFD-661E-4E88-8E6D-073740254A2D}"/>
              </a:ext>
            </a:extLst>
          </p:cNvPr>
          <p:cNvSpPr txBox="1"/>
          <p:nvPr/>
        </p:nvSpPr>
        <p:spPr>
          <a:xfrm>
            <a:off x="704088" y="4437112"/>
            <a:ext cx="2194560" cy="92333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Leaf node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Expandable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dirty="0"/>
              <a:t>Non-terminal</a:t>
            </a:r>
          </a:p>
        </p:txBody>
      </p: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4E00C975-B220-4F4E-A6D2-4385F86446CC}"/>
              </a:ext>
            </a:extLst>
          </p:cNvPr>
          <p:cNvCxnSpPr>
            <a:stCxn id="114" idx="0"/>
            <a:endCxn id="102" idx="6"/>
          </p:cNvCxnSpPr>
          <p:nvPr/>
        </p:nvCxnSpPr>
        <p:spPr>
          <a:xfrm rot="5400000" flipH="1" flipV="1">
            <a:off x="1251592" y="3704456"/>
            <a:ext cx="1282432" cy="182880"/>
          </a:xfrm>
          <a:prstGeom prst="curvedConnector4">
            <a:avLst>
              <a:gd name="adj1" fmla="val 33214"/>
              <a:gd name="adj2" fmla="val 34479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232473E-9B97-4E8B-AA7E-BB62CFC7EA34}"/>
                  </a:ext>
                </a:extLst>
              </p:cNvPr>
              <p:cNvSpPr txBox="1"/>
              <p:nvPr/>
            </p:nvSpPr>
            <p:spPr>
              <a:xfrm>
                <a:off x="7017171" y="5360442"/>
                <a:ext cx="1974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/>
                  <a:t> </a:t>
                </a:r>
                <a:r>
                  <a:rPr lang="de-DE" sz="2000" b="1" dirty="0"/>
                  <a:t>Outcome</a:t>
                </a:r>
                <a:r>
                  <a:rPr lang="de-DE" sz="3200" b="1" dirty="0"/>
                  <a:t> </a:t>
                </a:r>
                <a14:m>
                  <m:oMath xmlns:m="http://schemas.openxmlformats.org/officeDocument/2006/math">
                    <m:r>
                      <a:rPr lang="de-DE" sz="3200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232473E-9B97-4E8B-AA7E-BB62CFC7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71" y="5360442"/>
                <a:ext cx="1974105" cy="584775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4468ACE-0CFF-43DE-9336-4A26FBA7A93C}"/>
              </a:ext>
            </a:extLst>
          </p:cNvPr>
          <p:cNvCxnSpPr>
            <a:cxnSpLocks/>
            <a:stCxn id="67" idx="4"/>
            <a:endCxn id="121" idx="0"/>
          </p:cNvCxnSpPr>
          <p:nvPr/>
        </p:nvCxnSpPr>
        <p:spPr>
          <a:xfrm>
            <a:off x="8004224" y="3794760"/>
            <a:ext cx="0" cy="1565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D16C3A6-CCE3-42A7-A595-51FEFBAC1401}"/>
              </a:ext>
            </a:extLst>
          </p:cNvPr>
          <p:cNvSpPr txBox="1"/>
          <p:nvPr/>
        </p:nvSpPr>
        <p:spPr>
          <a:xfrm>
            <a:off x="6314504" y="4389272"/>
            <a:ext cx="15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Simulation</a:t>
            </a:r>
            <a:endParaRPr lang="en-US" dirty="0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06E4442-912E-45B0-BB70-967472042E79}"/>
              </a:ext>
            </a:extLst>
          </p:cNvPr>
          <p:cNvCxnSpPr/>
          <p:nvPr/>
        </p:nvCxnSpPr>
        <p:spPr>
          <a:xfrm flipH="1" flipV="1">
            <a:off x="10549516" y="32839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A36F98A-E582-424D-95B0-AAE533D1E630}"/>
              </a:ext>
            </a:extLst>
          </p:cNvPr>
          <p:cNvCxnSpPr/>
          <p:nvPr/>
        </p:nvCxnSpPr>
        <p:spPr>
          <a:xfrm flipH="1" flipV="1">
            <a:off x="10092316" y="28267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177891E-5BF1-4B63-A027-8A4F20FF9B5D}"/>
              </a:ext>
            </a:extLst>
          </p:cNvPr>
          <p:cNvCxnSpPr/>
          <p:nvPr/>
        </p:nvCxnSpPr>
        <p:spPr>
          <a:xfrm flipV="1">
            <a:off x="10092316" y="2369962"/>
            <a:ext cx="197872" cy="198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EA36BF6-6CDC-4E5D-AA96-FD0CFC10C832}"/>
                  </a:ext>
                </a:extLst>
              </p:cNvPr>
              <p:cNvSpPr txBox="1"/>
              <p:nvPr/>
            </p:nvSpPr>
            <p:spPr>
              <a:xfrm>
                <a:off x="10718516" y="3429000"/>
                <a:ext cx="265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EA36BF6-6CDC-4E5D-AA96-FD0CFC10C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516" y="3429000"/>
                <a:ext cx="265068" cy="369332"/>
              </a:xfrm>
              <a:prstGeom prst="rect">
                <a:avLst/>
              </a:prstGeom>
              <a:blipFill>
                <a:blip r:embed="rId4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D8B83AD-7DF5-40A0-8C8C-607F0C3C84FB}"/>
                  </a:ext>
                </a:extLst>
              </p:cNvPr>
              <p:cNvSpPr txBox="1"/>
              <p:nvPr/>
            </p:nvSpPr>
            <p:spPr>
              <a:xfrm>
                <a:off x="10259568" y="2055980"/>
                <a:ext cx="265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D8B83AD-7DF5-40A0-8C8C-607F0C3C8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68" y="2055980"/>
                <a:ext cx="265068" cy="369332"/>
              </a:xfrm>
              <a:prstGeom prst="rect">
                <a:avLst/>
              </a:prstGeom>
              <a:blipFill>
                <a:blip r:embed="rId5"/>
                <a:stretch>
                  <a:fillRect r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649FE7E-6049-4E23-9FB7-76F1A552C827}"/>
                  </a:ext>
                </a:extLst>
              </p:cNvPr>
              <p:cNvSpPr txBox="1"/>
              <p:nvPr/>
            </p:nvSpPr>
            <p:spPr>
              <a:xfrm>
                <a:off x="10259568" y="2970014"/>
                <a:ext cx="265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649FE7E-6049-4E23-9FB7-76F1A552C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68" y="2970014"/>
                <a:ext cx="265068" cy="369332"/>
              </a:xfrm>
              <a:prstGeom prst="rect">
                <a:avLst/>
              </a:prstGeom>
              <a:blipFill>
                <a:blip r:embed="rId6"/>
                <a:stretch>
                  <a:fillRect r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C32016F-78F6-4072-AB54-DF9EE667DCE4}"/>
                  </a:ext>
                </a:extLst>
              </p:cNvPr>
              <p:cNvSpPr txBox="1"/>
              <p:nvPr/>
            </p:nvSpPr>
            <p:spPr>
              <a:xfrm>
                <a:off x="9802368" y="2514600"/>
                <a:ext cx="265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C32016F-78F6-4072-AB54-DF9EE667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368" y="2514600"/>
                <a:ext cx="265068" cy="369332"/>
              </a:xfrm>
              <a:prstGeom prst="rect">
                <a:avLst/>
              </a:prstGeom>
              <a:blipFill>
                <a:blip r:embed="rId7"/>
                <a:stretch>
                  <a:fillRect r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EE1524EF-B012-4500-B201-B3C0CE4DFA62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92" name="Textfeld 13">
              <a:extLst>
                <a:ext uri="{FF2B5EF4-FFF2-40B4-BE49-F238E27FC236}">
                  <a16:creationId xmlns:a16="http://schemas.microsoft.com/office/drawing/2014/main" id="{DE394D8B-0612-4153-AA1E-0463DDA64A69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93" name="Textfeld 7">
              <a:extLst>
                <a:ext uri="{FF2B5EF4-FFF2-40B4-BE49-F238E27FC236}">
                  <a16:creationId xmlns:a16="http://schemas.microsoft.com/office/drawing/2014/main" id="{B5F64255-CEE6-4E68-86C6-278E9CD132D5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94" name="Textfeld 9">
              <a:extLst>
                <a:ext uri="{FF2B5EF4-FFF2-40B4-BE49-F238E27FC236}">
                  <a16:creationId xmlns:a16="http://schemas.microsoft.com/office/drawing/2014/main" id="{1F0713AA-C9BE-46D7-9300-9EFAB0C8B9A1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97" name="Eingekerbter Richtungspfeil 23">
              <a:extLst>
                <a:ext uri="{FF2B5EF4-FFF2-40B4-BE49-F238E27FC236}">
                  <a16:creationId xmlns:a16="http://schemas.microsoft.com/office/drawing/2014/main" id="{FCBA268C-D1E8-4791-AA1B-8AF8168E04EB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Eingekerbter Richtungspfeil 24">
              <a:extLst>
                <a:ext uri="{FF2B5EF4-FFF2-40B4-BE49-F238E27FC236}">
                  <a16:creationId xmlns:a16="http://schemas.microsoft.com/office/drawing/2014/main" id="{28296750-8670-47D3-8207-025C26F100AD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Eingekerbter Richtungspfeil 25">
              <a:extLst>
                <a:ext uri="{FF2B5EF4-FFF2-40B4-BE49-F238E27FC236}">
                  <a16:creationId xmlns:a16="http://schemas.microsoft.com/office/drawing/2014/main" id="{8672844F-32DD-4D2F-B61E-621F0CCCF1D8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Textfeld 13">
              <a:extLst>
                <a:ext uri="{FF2B5EF4-FFF2-40B4-BE49-F238E27FC236}">
                  <a16:creationId xmlns:a16="http://schemas.microsoft.com/office/drawing/2014/main" id="{EEDCC95C-B6EF-4506-9FD8-26C7EF6DA343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459B1E6-B9EB-428E-9AA0-CF83556FF9CF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Browne et al. (2012)</a:t>
            </a:r>
            <a:endParaRPr lang="en-US" sz="1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0C43C-C970-4AEC-A1F5-9ABC3C56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/>
          <a:lstStyle/>
          <a:p>
            <a:fld id="{447C6315-DC24-40C1-8816-7C9706D7B5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  <p:bldP spid="100" grpId="0" animBg="1"/>
      <p:bldP spid="101" grpId="0" animBg="1"/>
      <p:bldP spid="102" grpId="0" animBg="1"/>
      <p:bldP spid="111" grpId="0" animBg="1"/>
      <p:bldP spid="114" grpId="0" animBg="1"/>
      <p:bldP spid="121" grpId="0"/>
      <p:bldP spid="133" grpId="0"/>
      <p:bldP spid="158" grpId="0"/>
      <p:bldP spid="159" grpId="0"/>
      <p:bldP spid="160" grpId="0"/>
      <p:bldP spid="1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>
            <a:extLst>
              <a:ext uri="{FF2B5EF4-FFF2-40B4-BE49-F238E27FC236}">
                <a16:creationId xmlns:a16="http://schemas.microsoft.com/office/drawing/2014/main" id="{FBF14897-ACD4-49F4-8A5D-B665D7CE52FF}"/>
              </a:ext>
            </a:extLst>
          </p:cNvPr>
          <p:cNvSpPr/>
          <p:nvPr/>
        </p:nvSpPr>
        <p:spPr>
          <a:xfrm>
            <a:off x="10241280" y="20574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EC7E254-9FCC-4FAC-9FD3-3F35D1118AF5}"/>
              </a:ext>
            </a:extLst>
          </p:cNvPr>
          <p:cNvSpPr/>
          <p:nvPr/>
        </p:nvSpPr>
        <p:spPr>
          <a:xfrm>
            <a:off x="9784080" y="25146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066BA62-698C-417D-99C4-7C121A48A592}"/>
              </a:ext>
            </a:extLst>
          </p:cNvPr>
          <p:cNvSpPr/>
          <p:nvPr/>
        </p:nvSpPr>
        <p:spPr>
          <a:xfrm>
            <a:off x="10241280" y="29718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E813072-3D8B-4A0E-BCEE-BB867F3ECA53}"/>
              </a:ext>
            </a:extLst>
          </p:cNvPr>
          <p:cNvSpPr/>
          <p:nvPr/>
        </p:nvSpPr>
        <p:spPr>
          <a:xfrm>
            <a:off x="10698480" y="3429000"/>
            <a:ext cx="365760" cy="365760"/>
          </a:xfrm>
          <a:prstGeom prst="ellipse">
            <a:avLst/>
          </a:prstGeom>
          <a:solidFill>
            <a:srgbClr val="00B8A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D5EB2-89E5-4E3B-B2B2-FC20BE4A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Concept: </a:t>
            </a:r>
            <a:r>
              <a:rPr lang="en-US" dirty="0"/>
              <a:t>Guided</a:t>
            </a:r>
            <a:r>
              <a:rPr lang="de-DE" dirty="0"/>
              <a:t> </a:t>
            </a:r>
            <a:r>
              <a:rPr lang="en-US" dirty="0"/>
              <a:t>MCTS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D6206-7139-4900-92DB-A7FFEE256383}"/>
              </a:ext>
            </a:extLst>
          </p:cNvPr>
          <p:cNvSpPr txBox="1"/>
          <p:nvPr/>
        </p:nvSpPr>
        <p:spPr>
          <a:xfrm>
            <a:off x="568152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5748A-E18F-4611-97AF-C6F521190266}"/>
              </a:ext>
            </a:extLst>
          </p:cNvPr>
          <p:cNvSpPr txBox="1"/>
          <p:nvPr/>
        </p:nvSpPr>
        <p:spPr>
          <a:xfrm>
            <a:off x="3441328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69B95-C8BC-4AF3-B565-B29C84E20EE3}"/>
              </a:ext>
            </a:extLst>
          </p:cNvPr>
          <p:cNvSpPr txBox="1"/>
          <p:nvPr/>
        </p:nvSpPr>
        <p:spPr>
          <a:xfrm>
            <a:off x="9187680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Backpropagation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B795C-20F2-4FB0-92C1-1BD1D9EA039F}"/>
              </a:ext>
            </a:extLst>
          </p:cNvPr>
          <p:cNvSpPr txBox="1"/>
          <p:nvPr/>
        </p:nvSpPr>
        <p:spPr>
          <a:xfrm>
            <a:off x="6314504" y="1484784"/>
            <a:ext cx="246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02C11-4E1E-4BA9-A050-A561F903852A}"/>
              </a:ext>
            </a:extLst>
          </p:cNvPr>
          <p:cNvGrpSpPr/>
          <p:nvPr/>
        </p:nvGrpSpPr>
        <p:grpSpPr>
          <a:xfrm>
            <a:off x="704088" y="2057766"/>
            <a:ext cx="2194560" cy="1736994"/>
            <a:chOff x="704088" y="2057766"/>
            <a:chExt cx="2194560" cy="17369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277543-0BF1-445F-8EBF-15505A54E4F5}"/>
                </a:ext>
              </a:extLst>
            </p:cNvPr>
            <p:cNvSpPr/>
            <p:nvPr/>
          </p:nvSpPr>
          <p:spPr>
            <a:xfrm>
              <a:off x="1617792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E05CD8-716B-490A-A5BE-97C9DE22A307}"/>
                </a:ext>
              </a:extLst>
            </p:cNvPr>
            <p:cNvSpPr/>
            <p:nvPr/>
          </p:nvSpPr>
          <p:spPr>
            <a:xfrm>
              <a:off x="20756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C7F1D3-C720-4125-81A4-80C2808CC4ED}"/>
                </a:ext>
              </a:extLst>
            </p:cNvPr>
            <p:cNvSpPr/>
            <p:nvPr/>
          </p:nvSpPr>
          <p:spPr>
            <a:xfrm>
              <a:off x="25328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BB3EB6-7755-4DDD-BCA8-E2B30F11F6F3}"/>
                </a:ext>
              </a:extLst>
            </p:cNvPr>
            <p:cNvSpPr/>
            <p:nvPr/>
          </p:nvSpPr>
          <p:spPr>
            <a:xfrm>
              <a:off x="7040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1B9E1C-CDDE-40F9-8F36-11680D696CD1}"/>
                </a:ext>
              </a:extLst>
            </p:cNvPr>
            <p:cNvSpPr/>
            <p:nvPr/>
          </p:nvSpPr>
          <p:spPr>
            <a:xfrm>
              <a:off x="1161288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713045-7158-4254-9A2B-63A6D4618AF5}"/>
                </a:ext>
              </a:extLst>
            </p:cNvPr>
            <p:cNvSpPr/>
            <p:nvPr/>
          </p:nvSpPr>
          <p:spPr>
            <a:xfrm>
              <a:off x="1618488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ACFA0-6870-422A-BEB2-7CB1EB96339C}"/>
                </a:ext>
              </a:extLst>
            </p:cNvPr>
            <p:cNvSpPr/>
            <p:nvPr/>
          </p:nvSpPr>
          <p:spPr>
            <a:xfrm>
              <a:off x="1161288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0594C9-1626-4AFC-8214-A9F171C71977}"/>
                </a:ext>
              </a:extLst>
            </p:cNvPr>
            <p:cNvCxnSpPr>
              <a:stCxn id="9" idx="3"/>
              <a:endCxn id="13" idx="7"/>
            </p:cNvCxnSpPr>
            <p:nvPr/>
          </p:nvCxnSpPr>
          <p:spPr>
            <a:xfrm flipH="1">
              <a:off x="1473484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0EA9FC-E67E-4436-A3DE-2795CD3B64D9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1929988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C075D1-A11C-4FFE-A2FA-8E168D7AA5EA}"/>
                </a:ext>
              </a:extLst>
            </p:cNvPr>
            <p:cNvCxnSpPr>
              <a:stCxn id="13" idx="3"/>
              <a:endCxn id="12" idx="7"/>
            </p:cNvCxnSpPr>
            <p:nvPr/>
          </p:nvCxnSpPr>
          <p:spPr>
            <a:xfrm flipH="1">
              <a:off x="10162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2E8BBB-8F26-4FB7-9294-F252B0E611C9}"/>
                </a:ext>
              </a:extLst>
            </p:cNvPr>
            <p:cNvCxnSpPr>
              <a:stCxn id="13" idx="5"/>
              <a:endCxn id="14" idx="1"/>
            </p:cNvCxnSpPr>
            <p:nvPr/>
          </p:nvCxnSpPr>
          <p:spPr>
            <a:xfrm>
              <a:off x="14734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AE947E-6FFF-4447-8A1B-FC176FCD7C36}"/>
                </a:ext>
              </a:extLst>
            </p:cNvPr>
            <p:cNvCxnSpPr>
              <a:stCxn id="10" idx="5"/>
              <a:endCxn id="11" idx="1"/>
            </p:cNvCxnSpPr>
            <p:nvPr/>
          </p:nvCxnSpPr>
          <p:spPr>
            <a:xfrm>
              <a:off x="2387884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7ED423-3FB9-4495-8B41-483A56FCD59E}"/>
                </a:ext>
              </a:extLst>
            </p:cNvPr>
            <p:cNvCxnSpPr>
              <a:stCxn id="14" idx="3"/>
              <a:endCxn id="15" idx="7"/>
            </p:cNvCxnSpPr>
            <p:nvPr/>
          </p:nvCxnSpPr>
          <p:spPr>
            <a:xfrm flipH="1">
              <a:off x="1473484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FB0EDE-CBEB-458A-9EBA-1A6819724252}"/>
              </a:ext>
            </a:extLst>
          </p:cNvPr>
          <p:cNvGrpSpPr/>
          <p:nvPr/>
        </p:nvGrpSpPr>
        <p:grpSpPr>
          <a:xfrm>
            <a:off x="3573676" y="2057766"/>
            <a:ext cx="2194560" cy="1736994"/>
            <a:chOff x="3573676" y="2057766"/>
            <a:chExt cx="2194560" cy="173699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045D3D-FEB5-4BE8-A16F-B9F15729CD3E}"/>
                </a:ext>
              </a:extLst>
            </p:cNvPr>
            <p:cNvSpPr/>
            <p:nvPr/>
          </p:nvSpPr>
          <p:spPr>
            <a:xfrm>
              <a:off x="4487380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63EDEA-9DCA-4ED0-B27B-70D66ED22F76}"/>
                </a:ext>
              </a:extLst>
            </p:cNvPr>
            <p:cNvSpPr/>
            <p:nvPr/>
          </p:nvSpPr>
          <p:spPr>
            <a:xfrm>
              <a:off x="4945276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9E0372-2E75-401F-9650-FFC276FC5F41}"/>
                </a:ext>
              </a:extLst>
            </p:cNvPr>
            <p:cNvSpPr/>
            <p:nvPr/>
          </p:nvSpPr>
          <p:spPr>
            <a:xfrm>
              <a:off x="54024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67C932-6D25-4B65-89B1-8E5595828B1D}"/>
                </a:ext>
              </a:extLst>
            </p:cNvPr>
            <p:cNvSpPr/>
            <p:nvPr/>
          </p:nvSpPr>
          <p:spPr>
            <a:xfrm>
              <a:off x="35736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364C26-2B89-4ECF-8620-94BA94C0078B}"/>
                </a:ext>
              </a:extLst>
            </p:cNvPr>
            <p:cNvSpPr/>
            <p:nvPr/>
          </p:nvSpPr>
          <p:spPr>
            <a:xfrm>
              <a:off x="4030876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9A4367-AA32-45D3-8DCC-83801E5C8335}"/>
                </a:ext>
              </a:extLst>
            </p:cNvPr>
            <p:cNvSpPr/>
            <p:nvPr/>
          </p:nvSpPr>
          <p:spPr>
            <a:xfrm>
              <a:off x="4488076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79A003-9387-401C-9065-A0DB4B8537B2}"/>
                </a:ext>
              </a:extLst>
            </p:cNvPr>
            <p:cNvSpPr/>
            <p:nvPr/>
          </p:nvSpPr>
          <p:spPr>
            <a:xfrm>
              <a:off x="4030876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AAFD15-7832-46B5-AC99-C131171002AA}"/>
                </a:ext>
              </a:extLst>
            </p:cNvPr>
            <p:cNvCxnSpPr>
              <a:stCxn id="23" idx="3"/>
              <a:endCxn id="27" idx="7"/>
            </p:cNvCxnSpPr>
            <p:nvPr/>
          </p:nvCxnSpPr>
          <p:spPr>
            <a:xfrm flipH="1">
              <a:off x="4343072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320E35-AA53-4AC7-AD76-CD38FFF86B36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4799576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B8E022-F19B-4340-B25E-427A4D767612}"/>
                </a:ext>
              </a:extLst>
            </p:cNvPr>
            <p:cNvCxnSpPr>
              <a:stCxn id="27" idx="3"/>
              <a:endCxn id="26" idx="7"/>
            </p:cNvCxnSpPr>
            <p:nvPr/>
          </p:nvCxnSpPr>
          <p:spPr>
            <a:xfrm flipH="1">
              <a:off x="38858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CB119C-81D1-4374-A572-83B4EE63BA97}"/>
                </a:ext>
              </a:extLst>
            </p:cNvPr>
            <p:cNvCxnSpPr>
              <a:stCxn id="27" idx="5"/>
              <a:endCxn id="28" idx="1"/>
            </p:cNvCxnSpPr>
            <p:nvPr/>
          </p:nvCxnSpPr>
          <p:spPr>
            <a:xfrm>
              <a:off x="43430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FCC29D3-BD74-46E3-9F10-03DF3C7392C5}"/>
                </a:ext>
              </a:extLst>
            </p:cNvPr>
            <p:cNvCxnSpPr>
              <a:stCxn id="24" idx="5"/>
              <a:endCxn id="25" idx="1"/>
            </p:cNvCxnSpPr>
            <p:nvPr/>
          </p:nvCxnSpPr>
          <p:spPr>
            <a:xfrm>
              <a:off x="5257472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6D31AE-30DF-41C6-B922-C54374136925}"/>
                </a:ext>
              </a:extLst>
            </p:cNvPr>
            <p:cNvCxnSpPr>
              <a:stCxn id="28" idx="3"/>
              <a:endCxn id="29" idx="7"/>
            </p:cNvCxnSpPr>
            <p:nvPr/>
          </p:nvCxnSpPr>
          <p:spPr>
            <a:xfrm flipH="1">
              <a:off x="4343072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8E7930-076D-44F6-BC2D-9F1F934647DD}"/>
              </a:ext>
            </a:extLst>
          </p:cNvPr>
          <p:cNvGrpSpPr/>
          <p:nvPr/>
        </p:nvGrpSpPr>
        <p:grpSpPr>
          <a:xfrm>
            <a:off x="6449744" y="2057766"/>
            <a:ext cx="2194560" cy="1736994"/>
            <a:chOff x="6449744" y="2057766"/>
            <a:chExt cx="2194560" cy="173699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B987A59-C890-4816-87F6-8DDA02355BD9}"/>
                </a:ext>
              </a:extLst>
            </p:cNvPr>
            <p:cNvSpPr/>
            <p:nvPr/>
          </p:nvSpPr>
          <p:spPr>
            <a:xfrm>
              <a:off x="7363448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D0586B-24C8-4A97-B419-9A395A9FF38B}"/>
                </a:ext>
              </a:extLst>
            </p:cNvPr>
            <p:cNvSpPr/>
            <p:nvPr/>
          </p:nvSpPr>
          <p:spPr>
            <a:xfrm>
              <a:off x="7821344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238725E-F934-4B4F-9EDD-7C779D5E3452}"/>
                </a:ext>
              </a:extLst>
            </p:cNvPr>
            <p:cNvSpPr/>
            <p:nvPr/>
          </p:nvSpPr>
          <p:spPr>
            <a:xfrm>
              <a:off x="82785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8ABFD14-EF11-4DB5-8349-5F1A87CD633A}"/>
                </a:ext>
              </a:extLst>
            </p:cNvPr>
            <p:cNvSpPr/>
            <p:nvPr/>
          </p:nvSpPr>
          <p:spPr>
            <a:xfrm>
              <a:off x="64497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83636F3-1111-4586-B856-1D65C3981702}"/>
                </a:ext>
              </a:extLst>
            </p:cNvPr>
            <p:cNvSpPr/>
            <p:nvPr/>
          </p:nvSpPr>
          <p:spPr>
            <a:xfrm>
              <a:off x="6906944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07F57ED-D343-44D4-A803-B4F85DA66E3F}"/>
                </a:ext>
              </a:extLst>
            </p:cNvPr>
            <p:cNvSpPr/>
            <p:nvPr/>
          </p:nvSpPr>
          <p:spPr>
            <a:xfrm>
              <a:off x="7364144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6D4A61-1225-4B1F-BB97-09BE07461D90}"/>
                </a:ext>
              </a:extLst>
            </p:cNvPr>
            <p:cNvSpPr/>
            <p:nvPr/>
          </p:nvSpPr>
          <p:spPr>
            <a:xfrm>
              <a:off x="7821344" y="3429000"/>
              <a:ext cx="365760" cy="365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688183-1017-41E7-BAD5-BDF718D12380}"/>
                </a:ext>
              </a:extLst>
            </p:cNvPr>
            <p:cNvSpPr/>
            <p:nvPr/>
          </p:nvSpPr>
          <p:spPr>
            <a:xfrm>
              <a:off x="6906944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9CE2E8-3010-48D7-99D6-C9F4D3EC3A3A}"/>
                </a:ext>
              </a:extLst>
            </p:cNvPr>
            <p:cNvCxnSpPr>
              <a:stCxn id="37" idx="3"/>
              <a:endCxn id="41" idx="7"/>
            </p:cNvCxnSpPr>
            <p:nvPr/>
          </p:nvCxnSpPr>
          <p:spPr>
            <a:xfrm flipH="1">
              <a:off x="7219140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81EA32-85D4-40A4-AB83-82F1E397D9EF}"/>
                </a:ext>
              </a:extLst>
            </p:cNvPr>
            <p:cNvCxnSpPr>
              <a:stCxn id="37" idx="5"/>
              <a:endCxn id="38" idx="1"/>
            </p:cNvCxnSpPr>
            <p:nvPr/>
          </p:nvCxnSpPr>
          <p:spPr>
            <a:xfrm>
              <a:off x="7675644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9E8C42-F029-4177-8E92-E09C3CA23B8A}"/>
                </a:ext>
              </a:extLst>
            </p:cNvPr>
            <p:cNvCxnSpPr>
              <a:stCxn id="41" idx="3"/>
              <a:endCxn id="40" idx="7"/>
            </p:cNvCxnSpPr>
            <p:nvPr/>
          </p:nvCxnSpPr>
          <p:spPr>
            <a:xfrm flipH="1">
              <a:off x="67619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14CEE6-BDDA-4146-81BD-C28F2458D2A2}"/>
                </a:ext>
              </a:extLst>
            </p:cNvPr>
            <p:cNvCxnSpPr>
              <a:stCxn id="41" idx="5"/>
              <a:endCxn id="42" idx="1"/>
            </p:cNvCxnSpPr>
            <p:nvPr/>
          </p:nvCxnSpPr>
          <p:spPr>
            <a:xfrm>
              <a:off x="72191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82B03E-1E24-422E-80FB-690EF4D026A7}"/>
                </a:ext>
              </a:extLst>
            </p:cNvPr>
            <p:cNvCxnSpPr>
              <a:stCxn id="38" idx="5"/>
              <a:endCxn id="39" idx="1"/>
            </p:cNvCxnSpPr>
            <p:nvPr/>
          </p:nvCxnSpPr>
          <p:spPr>
            <a:xfrm>
              <a:off x="8133540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749FF80-7F9B-4E33-8AE8-178BEC8FBCD2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7219140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0DF01DD-49ED-4504-B14E-BFC929C3B2EF}"/>
                </a:ext>
              </a:extLst>
            </p:cNvPr>
            <p:cNvCxnSpPr>
              <a:stCxn id="43" idx="1"/>
              <a:endCxn id="42" idx="5"/>
            </p:cNvCxnSpPr>
            <p:nvPr/>
          </p:nvCxnSpPr>
          <p:spPr>
            <a:xfrm flipH="1" flipV="1">
              <a:off x="7676340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89EB54-B453-4259-A557-2FF337147499}"/>
              </a:ext>
            </a:extLst>
          </p:cNvPr>
          <p:cNvGrpSpPr/>
          <p:nvPr/>
        </p:nvGrpSpPr>
        <p:grpSpPr>
          <a:xfrm>
            <a:off x="9322920" y="2057766"/>
            <a:ext cx="2194560" cy="1736994"/>
            <a:chOff x="9322920" y="2057766"/>
            <a:chExt cx="2194560" cy="173699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D2C388-C206-4509-B21A-7AF98B68A6FE}"/>
                </a:ext>
              </a:extLst>
            </p:cNvPr>
            <p:cNvSpPr/>
            <p:nvPr/>
          </p:nvSpPr>
          <p:spPr>
            <a:xfrm>
              <a:off x="10236624" y="2057766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B6E71E-C00C-43DF-94BD-6E364C8D2D6D}"/>
                </a:ext>
              </a:extLst>
            </p:cNvPr>
            <p:cNvSpPr/>
            <p:nvPr/>
          </p:nvSpPr>
          <p:spPr>
            <a:xfrm>
              <a:off x="10694520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FE4A82-F55C-4483-A127-9B0783669603}"/>
                </a:ext>
              </a:extLst>
            </p:cNvPr>
            <p:cNvSpPr/>
            <p:nvPr/>
          </p:nvSpPr>
          <p:spPr>
            <a:xfrm>
              <a:off x="111517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4F5F71-5D68-4A4C-AE21-15D954C3B323}"/>
                </a:ext>
              </a:extLst>
            </p:cNvPr>
            <p:cNvSpPr/>
            <p:nvPr/>
          </p:nvSpPr>
          <p:spPr>
            <a:xfrm>
              <a:off x="93229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08255C9-9D91-4DA5-B00D-3AEC75B3A104}"/>
                </a:ext>
              </a:extLst>
            </p:cNvPr>
            <p:cNvSpPr/>
            <p:nvPr/>
          </p:nvSpPr>
          <p:spPr>
            <a:xfrm>
              <a:off x="9780120" y="25146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9E2C16-76E6-4C10-950B-E767DCAC99EA}"/>
                </a:ext>
              </a:extLst>
            </p:cNvPr>
            <p:cNvSpPr/>
            <p:nvPr/>
          </p:nvSpPr>
          <p:spPr>
            <a:xfrm>
              <a:off x="10237320" y="29718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82E7B0-06E9-42A3-8192-AB72B095F83D}"/>
                </a:ext>
              </a:extLst>
            </p:cNvPr>
            <p:cNvSpPr/>
            <p:nvPr/>
          </p:nvSpPr>
          <p:spPr>
            <a:xfrm>
              <a:off x="10694520" y="3429000"/>
              <a:ext cx="365760" cy="365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E0D0D5-D6B1-444F-96DC-98D29E31274D}"/>
                </a:ext>
              </a:extLst>
            </p:cNvPr>
            <p:cNvSpPr/>
            <p:nvPr/>
          </p:nvSpPr>
          <p:spPr>
            <a:xfrm>
              <a:off x="9780120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6744558-E199-480E-9DA5-50D4DA28B359}"/>
                </a:ext>
              </a:extLst>
            </p:cNvPr>
            <p:cNvCxnSpPr>
              <a:stCxn id="53" idx="3"/>
              <a:endCxn id="57" idx="7"/>
            </p:cNvCxnSpPr>
            <p:nvPr/>
          </p:nvCxnSpPr>
          <p:spPr>
            <a:xfrm flipH="1">
              <a:off x="10092316" y="2369962"/>
              <a:ext cx="197872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E70268-A712-44E1-A7C9-75D5F51CDDF7}"/>
                </a:ext>
              </a:extLst>
            </p:cNvPr>
            <p:cNvCxnSpPr>
              <a:stCxn id="53" idx="5"/>
              <a:endCxn id="54" idx="1"/>
            </p:cNvCxnSpPr>
            <p:nvPr/>
          </p:nvCxnSpPr>
          <p:spPr>
            <a:xfrm>
              <a:off x="10548820" y="2369962"/>
              <a:ext cx="199264" cy="1982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68B5756-84D3-42C3-8BE7-59FAE7B0B17D}"/>
                </a:ext>
              </a:extLst>
            </p:cNvPr>
            <p:cNvCxnSpPr>
              <a:stCxn id="57" idx="3"/>
              <a:endCxn id="56" idx="7"/>
            </p:cNvCxnSpPr>
            <p:nvPr/>
          </p:nvCxnSpPr>
          <p:spPr>
            <a:xfrm flipH="1">
              <a:off x="96351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2C0453-FCD6-4476-80AB-FE4C56817A7B}"/>
                </a:ext>
              </a:extLst>
            </p:cNvPr>
            <p:cNvCxnSpPr>
              <a:stCxn id="57" idx="5"/>
              <a:endCxn id="58" idx="1"/>
            </p:cNvCxnSpPr>
            <p:nvPr/>
          </p:nvCxnSpPr>
          <p:spPr>
            <a:xfrm>
              <a:off x="100923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3B25923-4C59-406B-8EF9-07A39EA44063}"/>
                </a:ext>
              </a:extLst>
            </p:cNvPr>
            <p:cNvCxnSpPr>
              <a:stCxn id="54" idx="5"/>
              <a:endCxn id="55" idx="1"/>
            </p:cNvCxnSpPr>
            <p:nvPr/>
          </p:nvCxnSpPr>
          <p:spPr>
            <a:xfrm>
              <a:off x="11006716" y="28267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663E62-194C-49B4-9803-00D72E0AAE5E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0092316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9057AD2-AE07-47D3-BA60-22065EDDFEE0}"/>
                </a:ext>
              </a:extLst>
            </p:cNvPr>
            <p:cNvCxnSpPr>
              <a:cxnSpLocks/>
              <a:stCxn id="59" idx="1"/>
              <a:endCxn id="58" idx="5"/>
            </p:cNvCxnSpPr>
            <p:nvPr/>
          </p:nvCxnSpPr>
          <p:spPr>
            <a:xfrm flipH="1" flipV="1">
              <a:off x="10549516" y="3283996"/>
              <a:ext cx="198568" cy="19856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6E9ECD1-D347-4BA6-880A-C6C68A1A7920}"/>
              </a:ext>
            </a:extLst>
          </p:cNvPr>
          <p:cNvSpPr/>
          <p:nvPr/>
        </p:nvSpPr>
        <p:spPr>
          <a:xfrm>
            <a:off x="1618488" y="2057400"/>
            <a:ext cx="365760" cy="365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DB63CE-B441-40CE-B2C5-CC780B520B3A}"/>
              </a:ext>
            </a:extLst>
          </p:cNvPr>
          <p:cNvSpPr/>
          <p:nvPr/>
        </p:nvSpPr>
        <p:spPr>
          <a:xfrm>
            <a:off x="1161288" y="2514600"/>
            <a:ext cx="365760" cy="365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42F797-B796-4628-B91A-214A22494305}"/>
              </a:ext>
            </a:extLst>
          </p:cNvPr>
          <p:cNvSpPr/>
          <p:nvPr/>
        </p:nvSpPr>
        <p:spPr>
          <a:xfrm>
            <a:off x="1618488" y="2971800"/>
            <a:ext cx="365760" cy="36576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1CA866B-EA23-4907-AD7F-09CCDB11F849}"/>
              </a:ext>
            </a:extLst>
          </p:cNvPr>
          <p:cNvCxnSpPr>
            <a:stCxn id="68" idx="3"/>
            <a:endCxn id="69" idx="7"/>
          </p:cNvCxnSpPr>
          <p:nvPr/>
        </p:nvCxnSpPr>
        <p:spPr>
          <a:xfrm flipH="1">
            <a:off x="1473484" y="23695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B1A63D-CBA7-486F-AF16-800314B23F67}"/>
              </a:ext>
            </a:extLst>
          </p:cNvPr>
          <p:cNvCxnSpPr>
            <a:cxnSpLocks/>
            <a:stCxn id="69" idx="5"/>
            <a:endCxn id="70" idx="1"/>
          </p:cNvCxnSpPr>
          <p:nvPr/>
        </p:nvCxnSpPr>
        <p:spPr>
          <a:xfrm>
            <a:off x="1473484" y="28267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554B802-131A-40D9-A81A-B4809D3A9A1D}"/>
              </a:ext>
            </a:extLst>
          </p:cNvPr>
          <p:cNvSpPr/>
          <p:nvPr/>
        </p:nvSpPr>
        <p:spPr>
          <a:xfrm>
            <a:off x="4945276" y="3429000"/>
            <a:ext cx="365760" cy="365760"/>
          </a:xfrm>
          <a:prstGeom prst="ellipse">
            <a:avLst/>
          </a:prstGeom>
          <a:noFill/>
          <a:ln w="38100">
            <a:solidFill>
              <a:srgbClr val="00B8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CAA7C61-CFD0-471F-97B4-1F5229D10B73}"/>
              </a:ext>
            </a:extLst>
          </p:cNvPr>
          <p:cNvCxnSpPr>
            <a:endCxn id="73" idx="1"/>
          </p:cNvCxnSpPr>
          <p:nvPr/>
        </p:nvCxnSpPr>
        <p:spPr>
          <a:xfrm>
            <a:off x="4800272" y="32839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D9E405F-90C8-4B38-9F2B-19709378BBD4}"/>
              </a:ext>
            </a:extLst>
          </p:cNvPr>
          <p:cNvCxnSpPr/>
          <p:nvPr/>
        </p:nvCxnSpPr>
        <p:spPr>
          <a:xfrm flipH="1" flipV="1">
            <a:off x="10549516" y="32839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38FD64-6589-4AA9-9365-F2A6A76F1ECB}"/>
              </a:ext>
            </a:extLst>
          </p:cNvPr>
          <p:cNvCxnSpPr/>
          <p:nvPr/>
        </p:nvCxnSpPr>
        <p:spPr>
          <a:xfrm flipH="1" flipV="1">
            <a:off x="10092316" y="2826796"/>
            <a:ext cx="198568" cy="1985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7037B8-4D34-4B09-BEE6-EB62AFBE1D71}"/>
              </a:ext>
            </a:extLst>
          </p:cNvPr>
          <p:cNvCxnSpPr/>
          <p:nvPr/>
        </p:nvCxnSpPr>
        <p:spPr>
          <a:xfrm flipV="1">
            <a:off x="10092316" y="2369962"/>
            <a:ext cx="197872" cy="198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315DB4-A437-419C-98D3-5F834277387F}"/>
                  </a:ext>
                </a:extLst>
              </p:cNvPr>
              <p:cNvSpPr txBox="1"/>
              <p:nvPr/>
            </p:nvSpPr>
            <p:spPr>
              <a:xfrm>
                <a:off x="10727476" y="3429000"/>
                <a:ext cx="265068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0315DB4-A437-419C-98D3-5F83427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476" y="3429000"/>
                <a:ext cx="265068" cy="385555"/>
              </a:xfrm>
              <a:prstGeom prst="rect">
                <a:avLst/>
              </a:prstGeom>
              <a:blipFill>
                <a:blip r:embed="rId3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BD13F29-3B07-4062-B866-3F5A4B622E39}"/>
                  </a:ext>
                </a:extLst>
              </p:cNvPr>
              <p:cNvSpPr txBox="1"/>
              <p:nvPr/>
            </p:nvSpPr>
            <p:spPr>
              <a:xfrm>
                <a:off x="10259568" y="2055980"/>
                <a:ext cx="26506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BD13F29-3B07-4062-B866-3F5A4B622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68" y="2055980"/>
                <a:ext cx="265068" cy="376770"/>
              </a:xfrm>
              <a:prstGeom prst="rect">
                <a:avLst/>
              </a:prstGeom>
              <a:blipFill>
                <a:blip r:embed="rId4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2EAEBB3-9312-401A-AA5A-47B5563A58BE}"/>
                  </a:ext>
                </a:extLst>
              </p:cNvPr>
              <p:cNvSpPr txBox="1"/>
              <p:nvPr/>
            </p:nvSpPr>
            <p:spPr>
              <a:xfrm>
                <a:off x="10259568" y="2970014"/>
                <a:ext cx="26506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2EAEBB3-9312-401A-AA5A-47B5563A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68" y="2970014"/>
                <a:ext cx="265068" cy="376770"/>
              </a:xfrm>
              <a:prstGeom prst="rect">
                <a:avLst/>
              </a:prstGeom>
              <a:blipFill>
                <a:blip r:embed="rId5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95705A-3366-4AF3-A6B1-FA7E2868FBB8}"/>
                  </a:ext>
                </a:extLst>
              </p:cNvPr>
              <p:cNvSpPr txBox="1"/>
              <p:nvPr/>
            </p:nvSpPr>
            <p:spPr>
              <a:xfrm>
                <a:off x="9802368" y="2514600"/>
                <a:ext cx="26506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95705A-3366-4AF3-A6B1-FA7E2868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368" y="2514600"/>
                <a:ext cx="265068" cy="376770"/>
              </a:xfrm>
              <a:prstGeom prst="rect">
                <a:avLst/>
              </a:prstGeom>
              <a:blipFill>
                <a:blip r:embed="rId6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F71F664-AE86-4CD6-ACFC-446765FDAD3E}"/>
              </a:ext>
            </a:extLst>
          </p:cNvPr>
          <p:cNvSpPr/>
          <p:nvPr/>
        </p:nvSpPr>
        <p:spPr>
          <a:xfrm>
            <a:off x="5989320" y="1340768"/>
            <a:ext cx="3115956" cy="46085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480499-9091-4392-B1DB-8CA7C4A68B4F}"/>
                  </a:ext>
                </a:extLst>
              </p:cNvPr>
              <p:cNvSpPr txBox="1"/>
              <p:nvPr/>
            </p:nvSpPr>
            <p:spPr>
              <a:xfrm>
                <a:off x="7104124" y="4293096"/>
                <a:ext cx="180020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480499-9091-4392-B1DB-8CA7C4A6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24" y="4293096"/>
                <a:ext cx="1800200" cy="376770"/>
              </a:xfrm>
              <a:prstGeom prst="rect">
                <a:avLst/>
              </a:prstGeom>
              <a:blipFill>
                <a:blip r:embed="rId7"/>
                <a:stretch>
                  <a:fillRect l="-1014" r="-8446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F671F4E-F193-488B-BF4A-B01EC7C3054C}"/>
              </a:ext>
            </a:extLst>
          </p:cNvPr>
          <p:cNvCxnSpPr>
            <a:stCxn id="102" idx="0"/>
            <a:endCxn id="43" idx="4"/>
          </p:cNvCxnSpPr>
          <p:nvPr/>
        </p:nvCxnSpPr>
        <p:spPr>
          <a:xfrm flipV="1">
            <a:off x="8004224" y="3794760"/>
            <a:ext cx="0" cy="498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650B83-8402-4CEA-816D-D0283F9BE572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90" name="Textfeld 13">
              <a:extLst>
                <a:ext uri="{FF2B5EF4-FFF2-40B4-BE49-F238E27FC236}">
                  <a16:creationId xmlns:a16="http://schemas.microsoft.com/office/drawing/2014/main" id="{AD5F3276-2716-4134-9983-2720C56EAEDC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91" name="Textfeld 7">
              <a:extLst>
                <a:ext uri="{FF2B5EF4-FFF2-40B4-BE49-F238E27FC236}">
                  <a16:creationId xmlns:a16="http://schemas.microsoft.com/office/drawing/2014/main" id="{F9903787-D4B8-4BF5-9096-3ABA5C6DC715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92" name="Textfeld 9">
              <a:extLst>
                <a:ext uri="{FF2B5EF4-FFF2-40B4-BE49-F238E27FC236}">
                  <a16:creationId xmlns:a16="http://schemas.microsoft.com/office/drawing/2014/main" id="{CAF96D37-40B6-43CD-A93A-33B24558EBCC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93" name="Eingekerbter Richtungspfeil 23">
              <a:extLst>
                <a:ext uri="{FF2B5EF4-FFF2-40B4-BE49-F238E27FC236}">
                  <a16:creationId xmlns:a16="http://schemas.microsoft.com/office/drawing/2014/main" id="{83CF3F6D-D33C-4A60-9CF2-1BE6337608BA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Eingekerbter Richtungspfeil 24">
              <a:extLst>
                <a:ext uri="{FF2B5EF4-FFF2-40B4-BE49-F238E27FC236}">
                  <a16:creationId xmlns:a16="http://schemas.microsoft.com/office/drawing/2014/main" id="{CB9B2ABF-AC60-4774-8236-F55048C45444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Eingekerbter Richtungspfeil 25">
              <a:extLst>
                <a:ext uri="{FF2B5EF4-FFF2-40B4-BE49-F238E27FC236}">
                  <a16:creationId xmlns:a16="http://schemas.microsoft.com/office/drawing/2014/main" id="{7862E62C-6A4D-46FA-9702-89E163AF21A2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Textfeld 13">
              <a:extLst>
                <a:ext uri="{FF2B5EF4-FFF2-40B4-BE49-F238E27FC236}">
                  <a16:creationId xmlns:a16="http://schemas.microsoft.com/office/drawing/2014/main" id="{1EC1942C-DC80-4D76-989C-4803779E0F0F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DB3EB35-56E6-4D54-AF14-6969F94F04B7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</a:t>
            </a:r>
            <a:r>
              <a:rPr lang="de-DE" sz="1200" i="1" dirty="0" err="1"/>
              <a:t>Moerland</a:t>
            </a:r>
            <a:r>
              <a:rPr lang="de-DE" sz="1200" i="1" dirty="0"/>
              <a:t> et al. (2018), </a:t>
            </a:r>
            <a:r>
              <a:rPr lang="de-DE" sz="1200" i="1" dirty="0" err="1"/>
              <a:t>Silver</a:t>
            </a:r>
            <a:r>
              <a:rPr lang="de-DE" sz="1200" i="1" dirty="0"/>
              <a:t> et al. (2017), </a:t>
            </a:r>
            <a:r>
              <a:rPr lang="de-DE" sz="1200" i="1" dirty="0" err="1"/>
              <a:t>Silver</a:t>
            </a:r>
            <a:r>
              <a:rPr lang="de-DE" sz="1200" i="1" dirty="0"/>
              <a:t> et al. (2017)</a:t>
            </a:r>
            <a:endParaRPr lang="en-US" sz="12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AF1BE-0E24-4822-83E9-44914FCF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1344" y="6260543"/>
            <a:ext cx="411480" cy="411480"/>
          </a:xfrm>
          <a:prstGeom prst="rect">
            <a:avLst/>
          </a:prstGeom>
        </p:spPr>
        <p:txBody>
          <a:bodyPr/>
          <a:lstStyle/>
          <a:p>
            <a:fld id="{447C6315-DC24-40C1-8816-7C9706D7B5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83" grpId="0"/>
      <p:bldP spid="84" grpId="0"/>
      <p:bldP spid="85" grpId="0"/>
      <p:bldP spid="86" grpId="0"/>
      <p:bldP spid="100" grpId="0" animBg="1"/>
      <p:bldP spid="1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EEBE-7B30-4AD7-BC55-96628725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Input Representation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E08E-DAE1-4E85-8118-F56D3179A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Visual 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6FEEC-4967-425D-A96F-72A052794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Agent trajectories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4D8FF-847C-4829-8179-B6978C02F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A8664-60C5-4D21-94D0-135E4991DAF0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11" name="Textfeld 13">
              <a:extLst>
                <a:ext uri="{FF2B5EF4-FFF2-40B4-BE49-F238E27FC236}">
                  <a16:creationId xmlns:a16="http://schemas.microsoft.com/office/drawing/2014/main" id="{0994BAAC-527B-49B2-A9FD-85D6F5CF7D62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15FCA3A6-3178-4529-A36C-13124F4CF634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13" name="Textfeld 9">
              <a:extLst>
                <a:ext uri="{FF2B5EF4-FFF2-40B4-BE49-F238E27FC236}">
                  <a16:creationId xmlns:a16="http://schemas.microsoft.com/office/drawing/2014/main" id="{506B0150-471C-4CEC-BDFA-0E33E33F2A7D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4" name="Eingekerbter Richtungspfeil 23">
              <a:extLst>
                <a:ext uri="{FF2B5EF4-FFF2-40B4-BE49-F238E27FC236}">
                  <a16:creationId xmlns:a16="http://schemas.microsoft.com/office/drawing/2014/main" id="{35D19528-962A-4F02-82BB-ABF445E2BEE1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Eingekerbter Richtungspfeil 24">
              <a:extLst>
                <a:ext uri="{FF2B5EF4-FFF2-40B4-BE49-F238E27FC236}">
                  <a16:creationId xmlns:a16="http://schemas.microsoft.com/office/drawing/2014/main" id="{D04FB276-DE49-4E50-962C-D4F5789950D4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Eingekerbter Richtungspfeil 25">
              <a:extLst>
                <a:ext uri="{FF2B5EF4-FFF2-40B4-BE49-F238E27FC236}">
                  <a16:creationId xmlns:a16="http://schemas.microsoft.com/office/drawing/2014/main" id="{7590ADEC-DF41-4C9F-8197-A1488C57BAB1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feld 13">
              <a:extLst>
                <a:ext uri="{FF2B5EF4-FFF2-40B4-BE49-F238E27FC236}">
                  <a16:creationId xmlns:a16="http://schemas.microsoft.com/office/drawing/2014/main" id="{01EC864C-E6B2-409F-ABA2-1937654A1B9F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47EC69-BB18-4473-9D5B-D90C96BF9289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Kurzer et al. (2020), </a:t>
            </a:r>
            <a:r>
              <a:rPr lang="de-DE" sz="1200" i="1" dirty="0" err="1"/>
              <a:t>Bacchiani</a:t>
            </a:r>
            <a:r>
              <a:rPr lang="de-DE" sz="1200" i="1" dirty="0"/>
              <a:t> et al. (2019)</a:t>
            </a:r>
            <a:endParaRPr lang="en-US" sz="1200" i="1" dirty="0"/>
          </a:p>
        </p:txBody>
      </p:sp>
      <p:pic>
        <p:nvPicPr>
          <p:cNvPr id="19" name="Content Placeholder 7" descr="A picture containing icon&#10;&#10;Description automatically generated">
            <a:extLst>
              <a:ext uri="{FF2B5EF4-FFF2-40B4-BE49-F238E27FC236}">
                <a16:creationId xmlns:a16="http://schemas.microsoft.com/office/drawing/2014/main" id="{3209516C-F5DC-4356-869D-C828F5F7F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2226809"/>
            <a:ext cx="5386388" cy="384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6529-9360-4D8C-A132-FA85CD370C9B}"/>
              </a:ext>
            </a:extLst>
          </p:cNvPr>
          <p:cNvSpPr/>
          <p:nvPr/>
        </p:nvSpPr>
        <p:spPr>
          <a:xfrm>
            <a:off x="9408368" y="2952350"/>
            <a:ext cx="931188" cy="48182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99065-CCC8-4ABE-87FC-3C89325C325C}"/>
              </a:ext>
            </a:extLst>
          </p:cNvPr>
          <p:cNvSpPr txBox="1"/>
          <p:nvPr/>
        </p:nvSpPr>
        <p:spPr>
          <a:xfrm>
            <a:off x="7562789" y="5188259"/>
            <a:ext cx="3326738" cy="64633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Trajectory of agent </a:t>
            </a:r>
            <a:r>
              <a:rPr lang="en-US" i="1" dirty="0"/>
              <a:t>1</a:t>
            </a:r>
            <a:r>
              <a:rPr lang="en-US" dirty="0"/>
              <a:t> relative to the ego agent </a:t>
            </a:r>
            <a:r>
              <a:rPr lang="en-US" i="1" dirty="0" err="1"/>
              <a:t>i</a:t>
            </a:r>
            <a:endParaRPr lang="en-US" i="1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1A660B7-981F-41E7-8C78-78B246B7BC2D}"/>
              </a:ext>
            </a:extLst>
          </p:cNvPr>
          <p:cNvCxnSpPr>
            <a:stCxn id="6" idx="3"/>
            <a:endCxn id="4" idx="3"/>
          </p:cNvCxnSpPr>
          <p:nvPr/>
        </p:nvCxnSpPr>
        <p:spPr>
          <a:xfrm flipH="1" flipV="1">
            <a:off x="10339556" y="3193262"/>
            <a:ext cx="549971" cy="2318163"/>
          </a:xfrm>
          <a:prstGeom prst="curvedConnector3">
            <a:avLst>
              <a:gd name="adj1" fmla="val -4156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D322A8-B79D-4D10-B8AB-706F5DF124CE}"/>
                  </a:ext>
                </a:extLst>
              </p:cNvPr>
              <p:cNvSpPr txBox="1"/>
              <p:nvPr/>
            </p:nvSpPr>
            <p:spPr>
              <a:xfrm>
                <a:off x="6903871" y="2469108"/>
                <a:ext cx="4010714" cy="26118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</m:sup>
                      </m:sSubSup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28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Υ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de-DE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D322A8-B79D-4D10-B8AB-706F5DF1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71" y="2469108"/>
                <a:ext cx="4010714" cy="261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4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 animBg="1"/>
      <p:bldP spid="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FBDE-B8E8-43F4-A5B2-B7CE3DDB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Flexible Number of Agents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8FEF18-9395-4067-BFE0-5D2E11813A3B}"/>
              </a:ext>
            </a:extLst>
          </p:cNvPr>
          <p:cNvSpPr/>
          <p:nvPr/>
        </p:nvSpPr>
        <p:spPr>
          <a:xfrm>
            <a:off x="3481686" y="4069632"/>
            <a:ext cx="7861285" cy="15477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06790-B8D8-4185-9E5D-FADE33E05C46}"/>
              </a:ext>
            </a:extLst>
          </p:cNvPr>
          <p:cNvSpPr/>
          <p:nvPr/>
        </p:nvSpPr>
        <p:spPr>
          <a:xfrm>
            <a:off x="3494100" y="1860203"/>
            <a:ext cx="5400600" cy="15477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328B81-7C55-400E-9AB9-2E0338947F86}"/>
              </a:ext>
            </a:extLst>
          </p:cNvPr>
          <p:cNvGrpSpPr/>
          <p:nvPr/>
        </p:nvGrpSpPr>
        <p:grpSpPr>
          <a:xfrm>
            <a:off x="3662836" y="4233672"/>
            <a:ext cx="817240" cy="1228373"/>
            <a:chOff x="2880360" y="4233672"/>
            <a:chExt cx="817240" cy="122837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C2ADDBB-6F9B-4DFA-A739-1D63BFE0F25B}"/>
                </a:ext>
              </a:extLst>
            </p:cNvPr>
            <p:cNvSpPr/>
            <p:nvPr/>
          </p:nvSpPr>
          <p:spPr>
            <a:xfrm>
              <a:off x="2880360" y="4236639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25A7A98-166B-494E-ABCE-F97DD9DFCF19}"/>
                </a:ext>
              </a:extLst>
            </p:cNvPr>
            <p:cNvSpPr/>
            <p:nvPr/>
          </p:nvSpPr>
          <p:spPr>
            <a:xfrm>
              <a:off x="3337560" y="4233672"/>
              <a:ext cx="360040" cy="122540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Poo</a:t>
              </a:r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A24651-5BE1-4337-9B82-0EE8DC1201F8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3240400" y="4846375"/>
              <a:ext cx="97160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D245AEF-2CC0-4C19-8552-3CED6547C379}"/>
              </a:ext>
            </a:extLst>
          </p:cNvPr>
          <p:cNvGrpSpPr/>
          <p:nvPr/>
        </p:nvGrpSpPr>
        <p:grpSpPr>
          <a:xfrm>
            <a:off x="9924689" y="4224528"/>
            <a:ext cx="1273766" cy="1231447"/>
            <a:chOff x="9236114" y="4224528"/>
            <a:chExt cx="1273766" cy="12314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0DC3E3E-24F3-4C23-972F-BFA3387E3816}"/>
                </a:ext>
              </a:extLst>
            </p:cNvPr>
            <p:cNvSpPr/>
            <p:nvPr/>
          </p:nvSpPr>
          <p:spPr>
            <a:xfrm>
              <a:off x="9236114" y="4230569"/>
              <a:ext cx="360040" cy="122540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Poo</a:t>
              </a:r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71BC364-A7F1-41A3-9510-343970F47545}"/>
                </a:ext>
              </a:extLst>
            </p:cNvPr>
            <p:cNvSpPr/>
            <p:nvPr/>
          </p:nvSpPr>
          <p:spPr>
            <a:xfrm>
              <a:off x="9692640" y="4227602"/>
              <a:ext cx="360040" cy="1225406"/>
            </a:xfrm>
            <a:prstGeom prst="roundRect">
              <a:avLst/>
            </a:prstGeom>
            <a:solidFill>
              <a:srgbClr val="009682">
                <a:alpha val="5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DB12896-6CE7-45C5-8FD6-40565AD1E21B}"/>
                </a:ext>
              </a:extLst>
            </p:cNvPr>
            <p:cNvSpPr/>
            <p:nvPr/>
          </p:nvSpPr>
          <p:spPr>
            <a:xfrm>
              <a:off x="10149840" y="4224528"/>
              <a:ext cx="360040" cy="1225406"/>
            </a:xfrm>
            <a:prstGeom prst="roundRect">
              <a:avLst/>
            </a:prstGeom>
            <a:solidFill>
              <a:srgbClr val="009682">
                <a:alpha val="5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2E050B-48E8-4B3E-BBD7-10F0CC7070FA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 flipV="1">
              <a:off x="9596154" y="4840305"/>
              <a:ext cx="96486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7B5E9A-7611-43CA-BF47-12E738C2D88D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10052680" y="4837231"/>
              <a:ext cx="97160" cy="3074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B1D55F-9B23-4006-A205-BF70533E55DB}"/>
              </a:ext>
            </a:extLst>
          </p:cNvPr>
          <p:cNvGrpSpPr/>
          <p:nvPr/>
        </p:nvGrpSpPr>
        <p:grpSpPr>
          <a:xfrm>
            <a:off x="5228299" y="4224528"/>
            <a:ext cx="817240" cy="1228373"/>
            <a:chOff x="2880360" y="4233672"/>
            <a:chExt cx="817240" cy="122837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6AAE960-56D1-45A6-8D2F-1DE7421E9125}"/>
                </a:ext>
              </a:extLst>
            </p:cNvPr>
            <p:cNvSpPr/>
            <p:nvPr/>
          </p:nvSpPr>
          <p:spPr>
            <a:xfrm>
              <a:off x="2880360" y="4236639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284AF1D-3D1B-4B58-BBB3-EBCA63C3D1FA}"/>
                </a:ext>
              </a:extLst>
            </p:cNvPr>
            <p:cNvSpPr/>
            <p:nvPr/>
          </p:nvSpPr>
          <p:spPr>
            <a:xfrm>
              <a:off x="3337560" y="4233672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540DDD-3ABE-4DD0-8DA6-6AE57189A773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 flipV="1">
              <a:off x="3240400" y="4846375"/>
              <a:ext cx="97160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DE05D5-4CF6-458D-8D55-5B39BAE870EA}"/>
              </a:ext>
            </a:extLst>
          </p:cNvPr>
          <p:cNvGrpSpPr/>
          <p:nvPr/>
        </p:nvGrpSpPr>
        <p:grpSpPr>
          <a:xfrm>
            <a:off x="6793762" y="4224528"/>
            <a:ext cx="817240" cy="1228373"/>
            <a:chOff x="2880360" y="4233672"/>
            <a:chExt cx="817240" cy="122837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03D99D8-1919-4A65-A271-86C90CEB6556}"/>
                </a:ext>
              </a:extLst>
            </p:cNvPr>
            <p:cNvSpPr/>
            <p:nvPr/>
          </p:nvSpPr>
          <p:spPr>
            <a:xfrm>
              <a:off x="2880360" y="4236639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9C8985D-6B23-4CC7-BA6D-9B967DDD9559}"/>
                </a:ext>
              </a:extLst>
            </p:cNvPr>
            <p:cNvSpPr/>
            <p:nvPr/>
          </p:nvSpPr>
          <p:spPr>
            <a:xfrm>
              <a:off x="3337560" y="4233672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19FB1D-8485-4D98-BF19-E3EA287E56D1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 flipV="1">
              <a:off x="3240400" y="4846375"/>
              <a:ext cx="97160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94FD13-A3B2-4613-86F0-A592CE8DFC5A}"/>
              </a:ext>
            </a:extLst>
          </p:cNvPr>
          <p:cNvGrpSpPr/>
          <p:nvPr/>
        </p:nvGrpSpPr>
        <p:grpSpPr>
          <a:xfrm>
            <a:off x="8359225" y="4224528"/>
            <a:ext cx="817240" cy="1228373"/>
            <a:chOff x="2880360" y="4233672"/>
            <a:chExt cx="817240" cy="122837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29456DE-4240-47AC-AF76-9FA794B4AE45}"/>
                </a:ext>
              </a:extLst>
            </p:cNvPr>
            <p:cNvSpPr/>
            <p:nvPr/>
          </p:nvSpPr>
          <p:spPr>
            <a:xfrm>
              <a:off x="2880360" y="4236639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3B3E5DF-D509-415E-A9A8-0C0C4029E097}"/>
                </a:ext>
              </a:extLst>
            </p:cNvPr>
            <p:cNvSpPr/>
            <p:nvPr/>
          </p:nvSpPr>
          <p:spPr>
            <a:xfrm>
              <a:off x="3337560" y="4233672"/>
              <a:ext cx="360040" cy="122540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Conv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D9F977-FD16-4158-847B-0BDFDBED7A46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 flipV="1">
              <a:off x="3240400" y="4846375"/>
              <a:ext cx="97160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788D5C1-EE0B-43BC-B473-ADA4555354F4}"/>
              </a:ext>
            </a:extLst>
          </p:cNvPr>
          <p:cNvCxnSpPr>
            <a:stCxn id="10" idx="3"/>
            <a:endCxn id="43" idx="1"/>
          </p:cNvCxnSpPr>
          <p:nvPr/>
        </p:nvCxnSpPr>
        <p:spPr>
          <a:xfrm flipV="1">
            <a:off x="4480076" y="4840198"/>
            <a:ext cx="748223" cy="617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D985A2D-AA34-4768-B020-8303E36345F7}"/>
              </a:ext>
            </a:extLst>
          </p:cNvPr>
          <p:cNvCxnSpPr>
            <a:stCxn id="44" idx="3"/>
            <a:endCxn id="47" idx="1"/>
          </p:cNvCxnSpPr>
          <p:nvPr/>
        </p:nvCxnSpPr>
        <p:spPr>
          <a:xfrm>
            <a:off x="6045539" y="4837231"/>
            <a:ext cx="748223" cy="296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6E62595-5CA6-4A9E-AD57-90F713C3C41B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7611002" y="4837231"/>
            <a:ext cx="748223" cy="296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9A736A-1C88-4ADD-B549-2CF5494C8478}"/>
              </a:ext>
            </a:extLst>
          </p:cNvPr>
          <p:cNvCxnSpPr>
            <a:stCxn id="52" idx="3"/>
            <a:endCxn id="32" idx="1"/>
          </p:cNvCxnSpPr>
          <p:nvPr/>
        </p:nvCxnSpPr>
        <p:spPr>
          <a:xfrm>
            <a:off x="9176465" y="4837231"/>
            <a:ext cx="748224" cy="60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65F5E42-E50D-482F-8F49-9BFA584301FF}"/>
              </a:ext>
            </a:extLst>
          </p:cNvPr>
          <p:cNvCxnSpPr/>
          <p:nvPr/>
        </p:nvCxnSpPr>
        <p:spPr>
          <a:xfrm>
            <a:off x="4952140" y="4846375"/>
            <a:ext cx="0" cy="10972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2575B56-1D44-4C77-9004-E3A057F0F6D0}"/>
              </a:ext>
            </a:extLst>
          </p:cNvPr>
          <p:cNvCxnSpPr/>
          <p:nvPr/>
        </p:nvCxnSpPr>
        <p:spPr>
          <a:xfrm>
            <a:off x="6515764" y="4846320"/>
            <a:ext cx="0" cy="10972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60470-195C-46D0-995D-2D8DD1D66A64}"/>
              </a:ext>
            </a:extLst>
          </p:cNvPr>
          <p:cNvCxnSpPr/>
          <p:nvPr/>
        </p:nvCxnSpPr>
        <p:spPr>
          <a:xfrm>
            <a:off x="8088532" y="4846320"/>
            <a:ext cx="0" cy="10972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91BDAC4-7224-4B74-9073-2742561844F5}"/>
              </a:ext>
            </a:extLst>
          </p:cNvPr>
          <p:cNvCxnSpPr/>
          <p:nvPr/>
        </p:nvCxnSpPr>
        <p:spPr>
          <a:xfrm flipV="1">
            <a:off x="6232300" y="4846320"/>
            <a:ext cx="0" cy="10972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A97746C-E5F5-4FBE-8551-D034074752D1}"/>
              </a:ext>
            </a:extLst>
          </p:cNvPr>
          <p:cNvCxnSpPr/>
          <p:nvPr/>
        </p:nvCxnSpPr>
        <p:spPr>
          <a:xfrm flipV="1">
            <a:off x="9368692" y="4846320"/>
            <a:ext cx="0" cy="10972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6E7988-0387-4EC9-886E-290DCE984865}"/>
              </a:ext>
            </a:extLst>
          </p:cNvPr>
          <p:cNvCxnSpPr/>
          <p:nvPr/>
        </p:nvCxnSpPr>
        <p:spPr>
          <a:xfrm flipV="1">
            <a:off x="7795924" y="4846320"/>
            <a:ext cx="0" cy="10972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F25EEA-BA6C-44C3-9275-9D038EF53466}"/>
              </a:ext>
            </a:extLst>
          </p:cNvPr>
          <p:cNvCxnSpPr>
            <a:cxnSpLocks/>
          </p:cNvCxnSpPr>
          <p:nvPr/>
        </p:nvCxnSpPr>
        <p:spPr>
          <a:xfrm>
            <a:off x="4952140" y="5943600"/>
            <a:ext cx="128016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F9894A-C6EF-4267-9FE4-228E525618BE}"/>
              </a:ext>
            </a:extLst>
          </p:cNvPr>
          <p:cNvCxnSpPr>
            <a:cxnSpLocks/>
          </p:cNvCxnSpPr>
          <p:nvPr/>
        </p:nvCxnSpPr>
        <p:spPr>
          <a:xfrm>
            <a:off x="6513722" y="5943600"/>
            <a:ext cx="128016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9954A40-24B5-4F58-9B5C-E67A31A63377}"/>
              </a:ext>
            </a:extLst>
          </p:cNvPr>
          <p:cNvCxnSpPr/>
          <p:nvPr/>
        </p:nvCxnSpPr>
        <p:spPr>
          <a:xfrm>
            <a:off x="8079185" y="5943600"/>
            <a:ext cx="128016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674A5D-5953-481B-A2A1-440B71E67693}"/>
              </a:ext>
            </a:extLst>
          </p:cNvPr>
          <p:cNvGrpSpPr/>
          <p:nvPr/>
        </p:nvGrpSpPr>
        <p:grpSpPr>
          <a:xfrm>
            <a:off x="4193580" y="2017415"/>
            <a:ext cx="1588048" cy="1230869"/>
            <a:chOff x="2831780" y="2017415"/>
            <a:chExt cx="1588048" cy="1230869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B9F1ECE-3BF0-4489-BA25-8AA7C9855939}"/>
                </a:ext>
              </a:extLst>
            </p:cNvPr>
            <p:cNvSpPr/>
            <p:nvPr/>
          </p:nvSpPr>
          <p:spPr>
            <a:xfrm>
              <a:off x="2831780" y="2022878"/>
              <a:ext cx="743940" cy="1225406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Multi-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Head</a:t>
              </a:r>
            </a:p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Attn</a:t>
              </a:r>
              <a:r>
                <a:rPr lang="de-DE" sz="1400" dirty="0">
                  <a:solidFill>
                    <a:schemeClr val="tx1"/>
                  </a:solidFill>
                </a:rPr>
                <a:t>.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952FE0A-6C2E-4AFE-8622-41FD557B0778}"/>
                </a:ext>
              </a:extLst>
            </p:cNvPr>
            <p:cNvCxnSpPr>
              <a:cxnSpLocks/>
              <a:stCxn id="87" idx="3"/>
            </p:cNvCxnSpPr>
            <p:nvPr/>
          </p:nvCxnSpPr>
          <p:spPr>
            <a:xfrm flipV="1">
              <a:off x="3575720" y="2632614"/>
              <a:ext cx="100168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11B75BB-663B-43E1-BF6A-A4345010546D}"/>
                </a:ext>
              </a:extLst>
            </p:cNvPr>
            <p:cNvSpPr/>
            <p:nvPr/>
          </p:nvSpPr>
          <p:spPr>
            <a:xfrm>
              <a:off x="3675888" y="2017415"/>
              <a:ext cx="743940" cy="1225406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Add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Norm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37A262A-0361-4F6E-9AFD-892DF404FBBB}"/>
              </a:ext>
            </a:extLst>
          </p:cNvPr>
          <p:cNvGrpSpPr/>
          <p:nvPr/>
        </p:nvGrpSpPr>
        <p:grpSpPr>
          <a:xfrm>
            <a:off x="7131217" y="2017415"/>
            <a:ext cx="1588048" cy="1230869"/>
            <a:chOff x="2831780" y="2017415"/>
            <a:chExt cx="1588048" cy="123086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A04F1A9-257C-400C-928F-06D06C2348B3}"/>
                </a:ext>
              </a:extLst>
            </p:cNvPr>
            <p:cNvSpPr/>
            <p:nvPr/>
          </p:nvSpPr>
          <p:spPr>
            <a:xfrm>
              <a:off x="2831780" y="2022878"/>
              <a:ext cx="743940" cy="1225406"/>
            </a:xfrm>
            <a:prstGeom prst="round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50AA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Feed</a:t>
              </a:r>
              <a:br>
                <a:rPr lang="de-DE" sz="1400" dirty="0">
                  <a:solidFill>
                    <a:schemeClr val="tx1"/>
                  </a:solidFill>
                </a:rPr>
              </a:br>
              <a:r>
                <a:rPr lang="de-DE" sz="1400" dirty="0" err="1">
                  <a:solidFill>
                    <a:schemeClr val="tx1"/>
                  </a:solidFill>
                </a:rPr>
                <a:t>Fwd</a:t>
              </a:r>
              <a:r>
                <a:rPr lang="de-DE" sz="1400" dirty="0">
                  <a:solidFill>
                    <a:schemeClr val="tx1"/>
                  </a:solidFill>
                </a:rPr>
                <a:t>.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D17B595-8DBF-4993-9809-D3951DCB25C2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 flipV="1">
              <a:off x="3575720" y="2632614"/>
              <a:ext cx="100168" cy="2967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80963C4-B68C-4A4C-AFAB-906A3F0580BE}"/>
                </a:ext>
              </a:extLst>
            </p:cNvPr>
            <p:cNvSpPr/>
            <p:nvPr/>
          </p:nvSpPr>
          <p:spPr>
            <a:xfrm>
              <a:off x="3675888" y="2017415"/>
              <a:ext cx="743940" cy="1225406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Add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Norm</a:t>
              </a: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52C64B3-0916-48D4-A147-1B65E63E31D6}"/>
              </a:ext>
            </a:extLst>
          </p:cNvPr>
          <p:cNvCxnSpPr>
            <a:stCxn id="97" idx="3"/>
            <a:endCxn id="100" idx="1"/>
          </p:cNvCxnSpPr>
          <p:nvPr/>
        </p:nvCxnSpPr>
        <p:spPr>
          <a:xfrm>
            <a:off x="5781628" y="2630118"/>
            <a:ext cx="1349589" cy="54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C1A2CB20-737C-4B32-85BF-1322426F6E33}"/>
              </a:ext>
            </a:extLst>
          </p:cNvPr>
          <p:cNvSpPr/>
          <p:nvPr/>
        </p:nvSpPr>
        <p:spPr>
          <a:xfrm>
            <a:off x="2106975" y="2017415"/>
            <a:ext cx="743940" cy="1225406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Trajec</a:t>
            </a:r>
            <a:r>
              <a:rPr lang="de-DE" sz="1400" dirty="0">
                <a:solidFill>
                  <a:schemeClr val="tx1"/>
                </a:solidFill>
              </a:rPr>
              <a:t>-tory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Emb</a:t>
            </a:r>
            <a:r>
              <a:rPr lang="de-DE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9054557-20CE-4667-939A-E03F6A372675}"/>
              </a:ext>
            </a:extLst>
          </p:cNvPr>
          <p:cNvCxnSpPr>
            <a:cxnSpLocks/>
            <a:stCxn id="112" idx="3"/>
            <a:endCxn id="113" idx="2"/>
          </p:cNvCxnSpPr>
          <p:nvPr/>
        </p:nvCxnSpPr>
        <p:spPr>
          <a:xfrm>
            <a:off x="2850915" y="2630118"/>
            <a:ext cx="18598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667C08F-8F20-459E-80E4-C43BFCDFD0F7}"/>
              </a:ext>
            </a:extLst>
          </p:cNvPr>
          <p:cNvGrpSpPr/>
          <p:nvPr/>
        </p:nvGrpSpPr>
        <p:grpSpPr>
          <a:xfrm>
            <a:off x="2854020" y="1340768"/>
            <a:ext cx="640080" cy="1426510"/>
            <a:chOff x="1949282" y="1340768"/>
            <a:chExt cx="640080" cy="142651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5AD771-3054-4D86-AA92-FF274E02BE57}"/>
                </a:ext>
              </a:extLst>
            </p:cNvPr>
            <p:cNvSpPr/>
            <p:nvPr/>
          </p:nvSpPr>
          <p:spPr>
            <a:xfrm>
              <a:off x="2132162" y="24929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>
                  <a:solidFill>
                    <a:schemeClr val="tx1"/>
                  </a:solidFill>
                </a:rPr>
                <a:t>+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6807454-18DF-49C6-B79E-D4080C025CEC}"/>
                </a:ext>
              </a:extLst>
            </p:cNvPr>
            <p:cNvSpPr/>
            <p:nvPr/>
          </p:nvSpPr>
          <p:spPr>
            <a:xfrm>
              <a:off x="1949282" y="1340768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>
                  <a:solidFill>
                    <a:schemeClr val="tx1"/>
                  </a:solidFill>
                </a:rPr>
                <a:t>W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8A6FA3C-B709-44B4-B23F-2D3D28D60F21}"/>
                </a:ext>
              </a:extLst>
            </p:cNvPr>
            <p:cNvCxnSpPr>
              <a:stCxn id="121" idx="4"/>
              <a:endCxn id="113" idx="0"/>
            </p:cNvCxnSpPr>
            <p:nvPr/>
          </p:nvCxnSpPr>
          <p:spPr>
            <a:xfrm>
              <a:off x="2269322" y="1980848"/>
              <a:ext cx="0" cy="51211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C7E4235-1861-400F-BBF1-4CA9DB939EDC}"/>
              </a:ext>
            </a:extLst>
          </p:cNvPr>
          <p:cNvGrpSpPr/>
          <p:nvPr/>
        </p:nvGrpSpPr>
        <p:grpSpPr>
          <a:xfrm>
            <a:off x="3662836" y="1556792"/>
            <a:ext cx="1746822" cy="1073326"/>
            <a:chOff x="2880360" y="1556792"/>
            <a:chExt cx="1746822" cy="1073326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1C2880-F11E-4478-AAA4-DE8D426AF88D}"/>
                </a:ext>
              </a:extLst>
            </p:cNvPr>
            <p:cNvCxnSpPr/>
            <p:nvPr/>
          </p:nvCxnSpPr>
          <p:spPr>
            <a:xfrm flipV="1">
              <a:off x="2880360" y="1556792"/>
              <a:ext cx="0" cy="107332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8837E0E-9F0E-41EF-8BAD-66B0887BDE4E}"/>
                </a:ext>
              </a:extLst>
            </p:cNvPr>
            <p:cNvCxnSpPr>
              <a:cxnSpLocks/>
            </p:cNvCxnSpPr>
            <p:nvPr/>
          </p:nvCxnSpPr>
          <p:spPr>
            <a:xfrm>
              <a:off x="4612389" y="1556792"/>
              <a:ext cx="1339" cy="46062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91E4C0-EFA0-458E-9E95-173DB437B242}"/>
                </a:ext>
              </a:extLst>
            </p:cNvPr>
            <p:cNvCxnSpPr/>
            <p:nvPr/>
          </p:nvCxnSpPr>
          <p:spPr>
            <a:xfrm>
              <a:off x="2880360" y="1556792"/>
              <a:ext cx="1746822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4C2423-6437-4ED8-A8E5-506D14686EC4}"/>
              </a:ext>
            </a:extLst>
          </p:cNvPr>
          <p:cNvGrpSpPr/>
          <p:nvPr/>
        </p:nvGrpSpPr>
        <p:grpSpPr>
          <a:xfrm>
            <a:off x="3311220" y="2264358"/>
            <a:ext cx="882360" cy="731520"/>
            <a:chOff x="3311220" y="2264358"/>
            <a:chExt cx="882360" cy="731520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8BDE9A-A731-4CB8-A756-6C45981C1EB0}"/>
                </a:ext>
              </a:extLst>
            </p:cNvPr>
            <p:cNvCxnSpPr>
              <a:cxnSpLocks/>
              <a:stCxn id="113" idx="6"/>
              <a:endCxn id="87" idx="1"/>
            </p:cNvCxnSpPr>
            <p:nvPr/>
          </p:nvCxnSpPr>
          <p:spPr>
            <a:xfrm>
              <a:off x="3311220" y="2630118"/>
              <a:ext cx="882360" cy="54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277888A-0A41-49D4-829E-1C9BBB66CFA0}"/>
                </a:ext>
              </a:extLst>
            </p:cNvPr>
            <p:cNvCxnSpPr/>
            <p:nvPr/>
          </p:nvCxnSpPr>
          <p:spPr>
            <a:xfrm>
              <a:off x="3900048" y="2264358"/>
              <a:ext cx="0" cy="73152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5C730BC-33BA-4FFA-84B1-12E07BA68EEA}"/>
                </a:ext>
              </a:extLst>
            </p:cNvPr>
            <p:cNvCxnSpPr>
              <a:cxnSpLocks/>
            </p:cNvCxnSpPr>
            <p:nvPr/>
          </p:nvCxnSpPr>
          <p:spPr>
            <a:xfrm>
              <a:off x="3889160" y="2264358"/>
              <a:ext cx="267432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B730516-28E5-4D36-9148-4137CC3EAE50}"/>
                </a:ext>
              </a:extLst>
            </p:cNvPr>
            <p:cNvCxnSpPr/>
            <p:nvPr/>
          </p:nvCxnSpPr>
          <p:spPr>
            <a:xfrm>
              <a:off x="3889160" y="2993286"/>
              <a:ext cx="267432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EA9C6A9-58F6-4EF9-92F3-A0304E0E8CDD}"/>
              </a:ext>
            </a:extLst>
          </p:cNvPr>
          <p:cNvCxnSpPr/>
          <p:nvPr/>
        </p:nvCxnSpPr>
        <p:spPr>
          <a:xfrm flipV="1">
            <a:off x="6598060" y="1556792"/>
            <a:ext cx="0" cy="107332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D2CC3D8-2CDB-43C9-815A-1AB456A3E757}"/>
              </a:ext>
            </a:extLst>
          </p:cNvPr>
          <p:cNvCxnSpPr>
            <a:endCxn id="102" idx="0"/>
          </p:cNvCxnSpPr>
          <p:nvPr/>
        </p:nvCxnSpPr>
        <p:spPr>
          <a:xfrm>
            <a:off x="8347295" y="1556792"/>
            <a:ext cx="0" cy="46062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CFE076B-CE1F-4286-A03D-7A35D6C6C4AD}"/>
              </a:ext>
            </a:extLst>
          </p:cNvPr>
          <p:cNvCxnSpPr/>
          <p:nvPr/>
        </p:nvCxnSpPr>
        <p:spPr>
          <a:xfrm>
            <a:off x="6598060" y="1556792"/>
            <a:ext cx="1761165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5554A654-AF1B-4931-A741-4F8CF0BDA891}"/>
              </a:ext>
            </a:extLst>
          </p:cNvPr>
          <p:cNvSpPr/>
          <p:nvPr/>
        </p:nvSpPr>
        <p:spPr>
          <a:xfrm>
            <a:off x="9732739" y="2020824"/>
            <a:ext cx="743940" cy="1225406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solidFill>
              <a:srgbClr val="50A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MLP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Policy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9F06EE4-0D59-459C-8754-2B2D585127B4}"/>
              </a:ext>
            </a:extLst>
          </p:cNvPr>
          <p:cNvCxnSpPr>
            <a:stCxn id="102" idx="3"/>
            <a:endCxn id="160" idx="1"/>
          </p:cNvCxnSpPr>
          <p:nvPr/>
        </p:nvCxnSpPr>
        <p:spPr>
          <a:xfrm>
            <a:off x="8719265" y="2630118"/>
            <a:ext cx="1013474" cy="340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66522A0-3014-420B-8B97-DF1E1E7D57FE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10476679" y="2633527"/>
            <a:ext cx="548695" cy="307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2877C08-4455-458A-8ED7-F4A840CBAF12}"/>
              </a:ext>
            </a:extLst>
          </p:cNvPr>
          <p:cNvCxnSpPr/>
          <p:nvPr/>
        </p:nvCxnSpPr>
        <p:spPr>
          <a:xfrm>
            <a:off x="10813173" y="2084832"/>
            <a:ext cx="0" cy="109728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13A0C84-65CA-46C2-88FD-CC832AE172C9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10808208" y="2084832"/>
            <a:ext cx="21716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BA34C61-C85C-402F-B3CA-A2FA211FC449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10808208" y="3182112"/>
            <a:ext cx="21716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2883234-1B63-4A5C-AE98-CFDBFDE3B221}"/>
                  </a:ext>
                </a:extLst>
              </p:cNvPr>
              <p:cNvSpPr txBox="1"/>
              <p:nvPr/>
            </p:nvSpPr>
            <p:spPr>
              <a:xfrm>
                <a:off x="11025374" y="1823222"/>
                <a:ext cx="35632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2883234-1B63-4A5C-AE98-CFDBFDE3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74" y="1823222"/>
                <a:ext cx="3563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29B66A-D050-453E-9143-5E2B0BD10DF1}"/>
                  </a:ext>
                </a:extLst>
              </p:cNvPr>
              <p:cNvSpPr txBox="1"/>
              <p:nvPr/>
            </p:nvSpPr>
            <p:spPr>
              <a:xfrm>
                <a:off x="11025374" y="2907792"/>
                <a:ext cx="356321" cy="5486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29B66A-D050-453E-9143-5E2B0BD1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74" y="2907792"/>
                <a:ext cx="356321" cy="548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87B5A0AD-3318-486C-95A2-BD67D375B862}"/>
              </a:ext>
            </a:extLst>
          </p:cNvPr>
          <p:cNvCxnSpPr>
            <a:stCxn id="34" idx="0"/>
            <a:endCxn id="160" idx="2"/>
          </p:cNvCxnSpPr>
          <p:nvPr/>
        </p:nvCxnSpPr>
        <p:spPr>
          <a:xfrm rot="16200000" flipV="1">
            <a:off x="10072423" y="3278516"/>
            <a:ext cx="978298" cy="913726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34F0D0E-EF07-46E3-9E43-6D5ABF092379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 flipV="1">
            <a:off x="1950476" y="2630118"/>
            <a:ext cx="156499" cy="6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1" name="Picture 190" descr="A picture containing icon&#10;&#10;Description automatically generated">
            <a:extLst>
              <a:ext uri="{FF2B5EF4-FFF2-40B4-BE49-F238E27FC236}">
                <a16:creationId xmlns:a16="http://schemas.microsoft.com/office/drawing/2014/main" id="{697243B4-F7CE-4F1E-A931-50F34F6E61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3" y="4123225"/>
            <a:ext cx="2024666" cy="1446190"/>
          </a:xfrm>
          <a:prstGeom prst="rect">
            <a:avLst/>
          </a:prstGeom>
        </p:spPr>
      </p:pic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3E9466F-8970-468F-9C56-D8DF088AB749}"/>
              </a:ext>
            </a:extLst>
          </p:cNvPr>
          <p:cNvCxnSpPr>
            <a:cxnSpLocks/>
          </p:cNvCxnSpPr>
          <p:nvPr/>
        </p:nvCxnSpPr>
        <p:spPr>
          <a:xfrm>
            <a:off x="2423592" y="4849342"/>
            <a:ext cx="123924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9AFCECA-6BD7-41AF-A217-FEAEEAC298D7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85" name="Textfeld 13">
              <a:extLst>
                <a:ext uri="{FF2B5EF4-FFF2-40B4-BE49-F238E27FC236}">
                  <a16:creationId xmlns:a16="http://schemas.microsoft.com/office/drawing/2014/main" id="{8EDDBA1F-DA8E-4A8E-8395-698175426C97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86" name="Textfeld 7">
              <a:extLst>
                <a:ext uri="{FF2B5EF4-FFF2-40B4-BE49-F238E27FC236}">
                  <a16:creationId xmlns:a16="http://schemas.microsoft.com/office/drawing/2014/main" id="{5ABDCEB4-8AC1-4B0A-A56E-85F88B735594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88" name="Textfeld 9">
              <a:extLst>
                <a:ext uri="{FF2B5EF4-FFF2-40B4-BE49-F238E27FC236}">
                  <a16:creationId xmlns:a16="http://schemas.microsoft.com/office/drawing/2014/main" id="{E43AE390-E794-4079-8E83-5DABE96E6A8C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90" name="Eingekerbter Richtungspfeil 23">
              <a:extLst>
                <a:ext uri="{FF2B5EF4-FFF2-40B4-BE49-F238E27FC236}">
                  <a16:creationId xmlns:a16="http://schemas.microsoft.com/office/drawing/2014/main" id="{0C979939-93AA-4EF3-A0D2-2F9E82016B19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Eingekerbter Richtungspfeil 24">
              <a:extLst>
                <a:ext uri="{FF2B5EF4-FFF2-40B4-BE49-F238E27FC236}">
                  <a16:creationId xmlns:a16="http://schemas.microsoft.com/office/drawing/2014/main" id="{B2B8225A-7E0D-49B5-83B6-98C87BAFBDAF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Eingekerbter Richtungspfeil 25">
              <a:extLst>
                <a:ext uri="{FF2B5EF4-FFF2-40B4-BE49-F238E27FC236}">
                  <a16:creationId xmlns:a16="http://schemas.microsoft.com/office/drawing/2014/main" id="{341AFCC0-97AF-4DE0-B295-5B7F83304266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Textfeld 13">
              <a:extLst>
                <a:ext uri="{FF2B5EF4-FFF2-40B4-BE49-F238E27FC236}">
                  <a16:creationId xmlns:a16="http://schemas.microsoft.com/office/drawing/2014/main" id="{FC9278B1-5485-4CD4-B14A-E68DD7AD9561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90781581-E421-42D1-BB38-B03EBD1A5DB6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Kurzer et al. (2020), Wang et al. (2020), </a:t>
            </a:r>
            <a:r>
              <a:rPr lang="de-DE" sz="1200" i="1" dirty="0" err="1"/>
              <a:t>Bacchiani</a:t>
            </a:r>
            <a:r>
              <a:rPr lang="de-DE" sz="1200" i="1" dirty="0"/>
              <a:t> et al. (2019), </a:t>
            </a:r>
            <a:r>
              <a:rPr lang="de-DE" sz="1200" i="1" dirty="0" err="1"/>
              <a:t>Vaswani</a:t>
            </a:r>
            <a:r>
              <a:rPr lang="de-DE" sz="1200" i="1" dirty="0"/>
              <a:t> et al. (2017)</a:t>
            </a:r>
            <a:endParaRPr lang="en-US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AFBFB-F3A1-46C0-9A9C-119D213EEE3A}"/>
                  </a:ext>
                </a:extLst>
              </p:cNvPr>
              <p:cNvSpPr txBox="1"/>
              <p:nvPr/>
            </p:nvSpPr>
            <p:spPr>
              <a:xfrm>
                <a:off x="488048" y="2353794"/>
                <a:ext cx="14624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</m:sup>
                      </m:sSub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AFBFB-F3A1-46C0-9A9C-119D213EE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8" y="2353794"/>
                <a:ext cx="146242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D89AE-9E4C-4533-A0EF-C1F600A38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FCE852D-FEB1-435A-B0A6-7A59D67ECBFE}"/>
                  </a:ext>
                </a:extLst>
              </p:cNvPr>
              <p:cNvSpPr txBox="1"/>
              <p:nvPr/>
            </p:nvSpPr>
            <p:spPr>
              <a:xfrm>
                <a:off x="11025374" y="2314369"/>
                <a:ext cx="356321" cy="5486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FCE852D-FEB1-435A-B0A6-7A59D67E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74" y="2314369"/>
                <a:ext cx="356321" cy="5486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2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2" grpId="0" animBg="1"/>
      <p:bldP spid="160" grpId="0" animBg="1"/>
      <p:bldP spid="171" grpId="0"/>
      <p:bldP spid="174" grpId="0"/>
      <p:bldP spid="1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62C24B-40E5-44AB-8C2F-9E0B8E1DC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700" y="2444065"/>
            <a:ext cx="9408368" cy="3700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B73AF-CFBF-419C-8290-AA875A38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3: Constraints of Vehicle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A2E56-72B7-445D-B7E8-A7E93D383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support of a normal distribution is unbounded</a:t>
                </a:r>
              </a:p>
              <a:p>
                <a:r>
                  <a:rPr lang="en-US" dirty="0"/>
                  <a:t>Sampled actions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theoretically take any value</a:t>
                </a:r>
              </a:p>
              <a:p>
                <a:r>
                  <a:rPr lang="en-US" dirty="0"/>
                  <a:t>Transformed distribution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enforces action bounds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A2E56-72B7-445D-B7E8-A7E93D383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71389D5-AC44-4265-A808-1E1B7EB0C6D4}"/>
              </a:ext>
            </a:extLst>
          </p:cNvPr>
          <p:cNvGrpSpPr/>
          <p:nvPr/>
        </p:nvGrpSpPr>
        <p:grpSpPr>
          <a:xfrm>
            <a:off x="1134654" y="6291300"/>
            <a:ext cx="9922692" cy="369332"/>
            <a:chOff x="1134654" y="6291300"/>
            <a:chExt cx="9922692" cy="369332"/>
          </a:xfrm>
        </p:grpSpPr>
        <p:sp>
          <p:nvSpPr>
            <p:cNvPr id="9" name="Textfeld 13">
              <a:extLst>
                <a:ext uri="{FF2B5EF4-FFF2-40B4-BE49-F238E27FC236}">
                  <a16:creationId xmlns:a16="http://schemas.microsoft.com/office/drawing/2014/main" id="{83098EFC-8B0D-4B9E-9EAF-555FF2DAD1F7}"/>
                </a:ext>
              </a:extLst>
            </p:cNvPr>
            <p:cNvSpPr txBox="1"/>
            <p:nvPr/>
          </p:nvSpPr>
          <p:spPr>
            <a:xfrm>
              <a:off x="3842218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Approach</a:t>
              </a:r>
              <a:endParaRPr lang="en-US" b="1" dirty="0"/>
            </a:p>
          </p:txBody>
        </p:sp>
        <p:sp>
          <p:nvSpPr>
            <p:cNvPr id="10" name="Textfeld 7">
              <a:extLst>
                <a:ext uri="{FF2B5EF4-FFF2-40B4-BE49-F238E27FC236}">
                  <a16:creationId xmlns:a16="http://schemas.microsoft.com/office/drawing/2014/main" id="{B145127F-62C7-4529-BEB3-C189DB7A82BF}"/>
                </a:ext>
              </a:extLst>
            </p:cNvPr>
            <p:cNvSpPr txBox="1"/>
            <p:nvPr/>
          </p:nvSpPr>
          <p:spPr>
            <a:xfrm>
              <a:off x="6549782" y="6293190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de-DE" dirty="0"/>
                <a:t>Evaluation</a:t>
              </a:r>
              <a:endParaRPr lang="en-US" dirty="0"/>
            </a:p>
          </p:txBody>
        </p:sp>
        <p:sp>
          <p:nvSpPr>
            <p:cNvPr id="11" name="Textfeld 9">
              <a:extLst>
                <a:ext uri="{FF2B5EF4-FFF2-40B4-BE49-F238E27FC236}">
                  <a16:creationId xmlns:a16="http://schemas.microsoft.com/office/drawing/2014/main" id="{A66126D4-E018-420F-8267-61257D896ADB}"/>
                </a:ext>
              </a:extLst>
            </p:cNvPr>
            <p:cNvSpPr txBox="1"/>
            <p:nvPr/>
          </p:nvSpPr>
          <p:spPr>
            <a:xfrm>
              <a:off x="1134654" y="6291300"/>
              <a:ext cx="180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Motivation</a:t>
              </a:r>
              <a:endParaRPr lang="en-US" dirty="0"/>
            </a:p>
          </p:txBody>
        </p:sp>
        <p:sp>
          <p:nvSpPr>
            <p:cNvPr id="12" name="Eingekerbter Richtungspfeil 23">
              <a:extLst>
                <a:ext uri="{FF2B5EF4-FFF2-40B4-BE49-F238E27FC236}">
                  <a16:creationId xmlns:a16="http://schemas.microsoft.com/office/drawing/2014/main" id="{91D3BFA5-B181-4A15-8FA7-0FF624345EEE}"/>
                </a:ext>
              </a:extLst>
            </p:cNvPr>
            <p:cNvSpPr/>
            <p:nvPr/>
          </p:nvSpPr>
          <p:spPr>
            <a:xfrm>
              <a:off x="3282772" y="6361590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Eingekerbter Richtungspfeil 24">
              <a:extLst>
                <a:ext uri="{FF2B5EF4-FFF2-40B4-BE49-F238E27FC236}">
                  <a16:creationId xmlns:a16="http://schemas.microsoft.com/office/drawing/2014/main" id="{04126CE0-A0CF-4A89-96CC-FB94B4AD6822}"/>
                </a:ext>
              </a:extLst>
            </p:cNvPr>
            <p:cNvSpPr/>
            <p:nvPr/>
          </p:nvSpPr>
          <p:spPr>
            <a:xfrm>
              <a:off x="5990336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Eingekerbter Richtungspfeil 25">
              <a:extLst>
                <a:ext uri="{FF2B5EF4-FFF2-40B4-BE49-F238E27FC236}">
                  <a16:creationId xmlns:a16="http://schemas.microsoft.com/office/drawing/2014/main" id="{11611251-E6AC-473B-8445-87DA959099B9}"/>
                </a:ext>
              </a:extLst>
            </p:cNvPr>
            <p:cNvSpPr/>
            <p:nvPr/>
          </p:nvSpPr>
          <p:spPr>
            <a:xfrm>
              <a:off x="8697900" y="6361545"/>
              <a:ext cx="211328" cy="211328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feld 13">
              <a:extLst>
                <a:ext uri="{FF2B5EF4-FFF2-40B4-BE49-F238E27FC236}">
                  <a16:creationId xmlns:a16="http://schemas.microsoft.com/office/drawing/2014/main" id="{8287A83D-33FD-4B73-BDE6-7E3BB50EBE74}"/>
                </a:ext>
              </a:extLst>
            </p:cNvPr>
            <p:cNvSpPr txBox="1"/>
            <p:nvPr/>
          </p:nvSpPr>
          <p:spPr>
            <a:xfrm>
              <a:off x="9257346" y="6291301"/>
              <a:ext cx="180000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dirty="0"/>
                <a:t>Conclusion</a:t>
              </a:r>
            </a:p>
          </p:txBody>
        </p:sp>
      </p:grpSp>
      <p:cxnSp>
        <p:nvCxnSpPr>
          <p:cNvPr id="16" name="Gerade Verbindung 28">
            <a:extLst>
              <a:ext uri="{FF2B5EF4-FFF2-40B4-BE49-F238E27FC236}">
                <a16:creationId xmlns:a16="http://schemas.microsoft.com/office/drawing/2014/main" id="{E3400480-C8CD-496A-815A-26934266AF18}"/>
              </a:ext>
            </a:extLst>
          </p:cNvPr>
          <p:cNvCxnSpPr/>
          <p:nvPr/>
        </p:nvCxnSpPr>
        <p:spPr>
          <a:xfrm>
            <a:off x="96000" y="6237319"/>
            <a:ext cx="12096000" cy="2117"/>
          </a:xfrm>
          <a:prstGeom prst="line">
            <a:avLst/>
          </a:prstGeom>
          <a:ln w="41275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8E25A1-9637-4EF4-A134-A066BD412EBC}"/>
              </a:ext>
            </a:extLst>
          </p:cNvPr>
          <p:cNvSpPr txBox="1"/>
          <p:nvPr/>
        </p:nvSpPr>
        <p:spPr>
          <a:xfrm>
            <a:off x="47244" y="6629400"/>
            <a:ext cx="1209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Sources: </a:t>
            </a:r>
            <a:r>
              <a:rPr lang="de-DE" sz="1200" i="1" dirty="0" err="1"/>
              <a:t>Haarnoja</a:t>
            </a:r>
            <a:r>
              <a:rPr lang="de-DE" sz="1200" i="1" dirty="0"/>
              <a:t> et al. (2018)</a:t>
            </a:r>
            <a:endParaRPr lang="en-US" sz="1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6D1D-6770-44EC-A787-1E34429EB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C6315-DC24-40C1-8816-7C9706D7B5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KIT-Master_16zu9Format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DQ_Praesentation_Vorlage_16_9.potx" id="{4C691797-96BC-40B7-8043-8C0484579983}" vid="{335E02A0-9C59-492D-8840-8E68DA8C5493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SDQ_Praesentation_Vorlage_16_9</Template>
  <TotalTime>3351</TotalTime>
  <Words>2873</Words>
  <Application>Microsoft Office PowerPoint</Application>
  <PresentationFormat>Widescreen</PresentationFormat>
  <Paragraphs>527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KIT-Master_16zu9Format</vt:lpstr>
      <vt:lpstr>PowerPoint Presentation</vt:lpstr>
      <vt:lpstr>Cooperative Trajectory Planning</vt:lpstr>
      <vt:lpstr>Research Question</vt:lpstr>
      <vt:lpstr>Reinforcement Learning and Search</vt:lpstr>
      <vt:lpstr>Monte Carlo Tree Search (MCTS)</vt:lpstr>
      <vt:lpstr>Concept: Guided MCTS</vt:lpstr>
      <vt:lpstr>Problem 1: Input Representation </vt:lpstr>
      <vt:lpstr>Problem 2: Flexible Number of Agents</vt:lpstr>
      <vt:lpstr>Problem 3: Constraints of Vehicle</vt:lpstr>
      <vt:lpstr>Training</vt:lpstr>
      <vt:lpstr>Qualitative Evaluation (Scenario 06)</vt:lpstr>
      <vt:lpstr>RL+MCTS vs Baseline</vt:lpstr>
      <vt:lpstr>Wall Clock Time</vt:lpstr>
      <vt:lpstr>Scenario 08 vs Scenario 06</vt:lpstr>
      <vt:lpstr>Mixture Components (Scenario 08)</vt:lpstr>
      <vt:lpstr>Mixture Components</vt:lpstr>
      <vt:lpstr>Conclusion &amp; Outlook</vt:lpstr>
      <vt:lpstr>Reference list</vt:lpstr>
      <vt:lpstr>Reference list</vt:lpstr>
      <vt:lpstr>Generalization Performance</vt:lpstr>
      <vt:lpstr>Success Rate</vt:lpstr>
      <vt:lpstr>Numerical State in Detail</vt:lpstr>
      <vt:lpstr>Training Wall Clock Time (Scenario 06)</vt:lpstr>
      <vt:lpstr>Resource Consumption</vt:lpstr>
      <vt:lpstr>Loss Function in Detail</vt:lpstr>
      <vt:lpstr>Entropy Correction</vt:lpstr>
      <vt:lpstr>Importance of Loss Components</vt:lpstr>
      <vt:lpstr>Reward for Scenario 08</vt:lpstr>
      <vt:lpstr>Full Results for Scenario 06</vt:lpstr>
      <vt:lpstr>Efficient Channel Attention (ECA)</vt:lpstr>
      <vt:lpstr>Lookout &amp; Pitfalls</vt:lpstr>
    </vt:vector>
  </TitlesOfParts>
  <Company>VIT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K.</dc:creator>
  <cp:lastModifiedBy>Klein, Timo</cp:lastModifiedBy>
  <cp:revision>276</cp:revision>
  <dcterms:created xsi:type="dcterms:W3CDTF">2019-06-26T07:03:11Z</dcterms:created>
  <dcterms:modified xsi:type="dcterms:W3CDTF">2021-08-19T11:46:18Z</dcterms:modified>
</cp:coreProperties>
</file>